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5.xml" ContentType="application/vnd.openxmlformats-officedocument.presentationml.tags+xml"/>
  <Override PartName="/ppt/notesSlides/notesSlide5.xml" ContentType="application/vnd.openxmlformats-officedocument.presentationml.notesSlide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.xml" ContentType="application/vnd.openxmlformats-officedocument.presentationml.notesSlide+xml"/>
  <Override PartName="/ppt/tags/tag73.xml" ContentType="application/vnd.openxmlformats-officedocument.presentationml.tags+xml"/>
  <Override PartName="/ppt/notesSlides/notesSlide8.xml" ContentType="application/vnd.openxmlformats-officedocument.presentationml.notesSlide+xml"/>
  <Override PartName="/ppt/tags/tag74.xml" ContentType="application/vnd.openxmlformats-officedocument.presentationml.tags+xml"/>
  <Override PartName="/ppt/notesSlides/notesSlide9.xml" ContentType="application/vnd.openxmlformats-officedocument.presentationml.notesSlide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notesSlides/notesSlide11.xml" ContentType="application/vnd.openxmlformats-officedocument.presentationml.notesSlide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notesSlides/notesSlide13.xml" ContentType="application/vnd.openxmlformats-officedocument.presentationml.notesSlide+xml"/>
  <Override PartName="/ppt/tags/tag79.xml" ContentType="application/vnd.openxmlformats-officedocument.presentationml.tags+xml"/>
  <Override PartName="/ppt/notesSlides/notesSlide14.xml" ContentType="application/vnd.openxmlformats-officedocument.presentationml.notesSlide+xml"/>
  <Override PartName="/ppt/tags/tag80.xml" ContentType="application/vnd.openxmlformats-officedocument.presentationml.tags+xml"/>
  <Override PartName="/ppt/notesSlides/notesSlide15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6.xml" ContentType="application/vnd.openxmlformats-officedocument.presentationml.notesSlide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tags/tag98.xml" ContentType="application/vnd.openxmlformats-officedocument.presentationml.tags+xml"/>
  <Override PartName="/ppt/notesSlides/notesSlide18.xml" ContentType="application/vnd.openxmlformats-officedocument.presentationml.notesSlide+xml"/>
  <Override PartName="/ppt/tags/tag99.xml" ContentType="application/vnd.openxmlformats-officedocument.presentationml.tags+xml"/>
  <Override PartName="/ppt/notesSlides/notesSlide19.xml" ContentType="application/vnd.openxmlformats-officedocument.presentationml.notesSlide+xml"/>
  <Override PartName="/ppt/tags/tag100.xml" ContentType="application/vnd.openxmlformats-officedocument.presentationml.tags+xml"/>
  <Override PartName="/ppt/notesSlides/notesSlide20.xml" ContentType="application/vnd.openxmlformats-officedocument.presentationml.notesSlide+xml"/>
  <Override PartName="/ppt/tags/tag101.xml" ContentType="application/vnd.openxmlformats-officedocument.presentationml.tags+xml"/>
  <Override PartName="/ppt/notesSlides/notesSlide21.xml" ContentType="application/vnd.openxmlformats-officedocument.presentationml.notesSlide+xml"/>
  <Override PartName="/ppt/tags/tag102.xml" ContentType="application/vnd.openxmlformats-officedocument.presentationml.tags+xml"/>
  <Override PartName="/ppt/notesSlides/notesSlide22.xml" ContentType="application/vnd.openxmlformats-officedocument.presentationml.notesSlide+xml"/>
  <Override PartName="/ppt/tags/tag103.xml" ContentType="application/vnd.openxmlformats-officedocument.presentationml.tags+xml"/>
  <Override PartName="/ppt/notesSlides/notesSlide23.xml" ContentType="application/vnd.openxmlformats-officedocument.presentationml.notesSlide+xml"/>
  <Override PartName="/ppt/tags/tag104.xml" ContentType="application/vnd.openxmlformats-officedocument.presentationml.tags+xml"/>
  <Override PartName="/ppt/notesSlides/notesSlide2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5.xml" ContentType="application/vnd.openxmlformats-officedocument.presentationml.notesSlide+xml"/>
  <Override PartName="/ppt/tags/tag121.xml" ContentType="application/vnd.openxmlformats-officedocument.presentationml.tags+xml"/>
  <Override PartName="/ppt/notesSlides/notesSlide26.xml" ContentType="application/vnd.openxmlformats-officedocument.presentationml.notesSlide+xml"/>
  <Override PartName="/ppt/tags/tag122.xml" ContentType="application/vnd.openxmlformats-officedocument.presentationml.tags+xml"/>
  <Override PartName="/ppt/notesSlides/notesSlide27.xml" ContentType="application/vnd.openxmlformats-officedocument.presentationml.notesSlide+xml"/>
  <Override PartName="/ppt/tags/tag123.xml" ContentType="application/vnd.openxmlformats-officedocument.presentationml.tags+xml"/>
  <Override PartName="/ppt/notesSlides/notesSlide28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29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8"/>
  </p:notesMasterIdLst>
  <p:sldIdLst>
    <p:sldId id="256" r:id="rId2"/>
    <p:sldId id="304" r:id="rId3"/>
    <p:sldId id="352" r:id="rId4"/>
    <p:sldId id="346" r:id="rId5"/>
    <p:sldId id="350" r:id="rId6"/>
    <p:sldId id="312" r:id="rId7"/>
    <p:sldId id="353" r:id="rId8"/>
    <p:sldId id="354" r:id="rId9"/>
    <p:sldId id="355" r:id="rId10"/>
    <p:sldId id="356" r:id="rId11"/>
    <p:sldId id="360" r:id="rId12"/>
    <p:sldId id="361" r:id="rId13"/>
    <p:sldId id="359" r:id="rId14"/>
    <p:sldId id="357" r:id="rId15"/>
    <p:sldId id="364" r:id="rId16"/>
    <p:sldId id="362" r:id="rId17"/>
    <p:sldId id="365" r:id="rId18"/>
    <p:sldId id="366" r:id="rId19"/>
    <p:sldId id="369" r:id="rId20"/>
    <p:sldId id="367" r:id="rId21"/>
    <p:sldId id="372" r:id="rId22"/>
    <p:sldId id="376" r:id="rId23"/>
    <p:sldId id="377" r:id="rId24"/>
    <p:sldId id="375" r:id="rId25"/>
    <p:sldId id="378" r:id="rId26"/>
    <p:sldId id="379" r:id="rId27"/>
    <p:sldId id="380" r:id="rId28"/>
    <p:sldId id="383" r:id="rId29"/>
    <p:sldId id="381" r:id="rId30"/>
    <p:sldId id="382" r:id="rId31"/>
    <p:sldId id="368" r:id="rId32"/>
    <p:sldId id="342" r:id="rId33"/>
    <p:sldId id="343" r:id="rId34"/>
    <p:sldId id="344" r:id="rId35"/>
    <p:sldId id="345" r:id="rId36"/>
    <p:sldId id="282" r:id="rId37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D0E6B166-B634-4C9F-AB9F-6B5F07B7CF1D}">
          <p14:sldIdLst>
            <p14:sldId id="256"/>
            <p14:sldId id="304"/>
            <p14:sldId id="352"/>
            <p14:sldId id="346"/>
            <p14:sldId id="350"/>
            <p14:sldId id="312"/>
            <p14:sldId id="353"/>
            <p14:sldId id="354"/>
            <p14:sldId id="355"/>
            <p14:sldId id="356"/>
            <p14:sldId id="360"/>
            <p14:sldId id="361"/>
            <p14:sldId id="359"/>
            <p14:sldId id="357"/>
            <p14:sldId id="364"/>
            <p14:sldId id="362"/>
            <p14:sldId id="365"/>
            <p14:sldId id="366"/>
            <p14:sldId id="369"/>
            <p14:sldId id="367"/>
            <p14:sldId id="372"/>
            <p14:sldId id="376"/>
            <p14:sldId id="377"/>
            <p14:sldId id="375"/>
            <p14:sldId id="378"/>
            <p14:sldId id="379"/>
            <p14:sldId id="380"/>
            <p14:sldId id="383"/>
            <p14:sldId id="381"/>
            <p14:sldId id="382"/>
            <p14:sldId id="368"/>
            <p14:sldId id="342"/>
            <p14:sldId id="343"/>
            <p14:sldId id="344"/>
            <p14:sldId id="34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12" userDrawn="1">
          <p15:clr>
            <a:srgbClr val="A4A3A4"/>
          </p15:clr>
        </p15:guide>
        <p15:guide id="3" orient="horz" pos="2931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安" initials="安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2D0"/>
    <a:srgbClr val="727272"/>
    <a:srgbClr val="FFC0C0"/>
    <a:srgbClr val="D32F2F"/>
    <a:srgbClr val="EE7777"/>
    <a:srgbClr val="F44336"/>
    <a:srgbClr val="2121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 autoAdjust="0"/>
    <p:restoredTop sz="94580"/>
  </p:normalViewPr>
  <p:slideViewPr>
    <p:cSldViewPr snapToGrid="0">
      <p:cViewPr>
        <p:scale>
          <a:sx n="118" d="100"/>
          <a:sy n="118" d="100"/>
        </p:scale>
        <p:origin x="1360" y="272"/>
      </p:cViewPr>
      <p:guideLst>
        <p:guide orient="horz" pos="2124"/>
        <p:guide pos="2812"/>
        <p:guide orient="horz" pos="2931"/>
        <p:guide orient="horz" pos="3657"/>
        <p:guide orient="horz" pos="2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tags" Target="tags/tag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F60D5-2C2C-8A4F-958D-EBAC202B34C6}" type="doc">
      <dgm:prSet loTypeId="urn:microsoft.com/office/officeart/2005/8/layout/pyramid1" loCatId="" qsTypeId="urn:microsoft.com/office/officeart/2005/8/quickstyle/3D5" qsCatId="3D" csTypeId="urn:microsoft.com/office/officeart/2005/8/colors/colorful3" csCatId="colorful" phldr="1"/>
      <dgm:spPr/>
    </dgm:pt>
    <dgm:pt modelId="{8EFBEE76-0D1B-454A-93F9-F5E6EF45FD7B}">
      <dgm:prSet phldrT="[文本]" custT="1"/>
      <dgm:spPr/>
      <dgm:t>
        <a:bodyPr/>
        <a:lstStyle/>
        <a:p>
          <a:r>
            <a:rPr lang="en-US" altLang="zh-CN" sz="1800" dirty="0" smtClean="0">
              <a:solidFill>
                <a:schemeClr val="tx1"/>
              </a:solidFill>
            </a:rPr>
            <a:t>Visual</a:t>
          </a:r>
          <a:r>
            <a:rPr lang="zh-CN" altLang="en-US" sz="1800" dirty="0" smtClean="0">
              <a:solidFill>
                <a:schemeClr val="tx1"/>
              </a:solidFill>
            </a:rPr>
            <a:t> </a:t>
          </a:r>
          <a:r>
            <a:rPr lang="en-US" altLang="zh-CN" sz="1800" dirty="0" smtClean="0">
              <a:solidFill>
                <a:schemeClr val="tx1"/>
              </a:solidFill>
            </a:rPr>
            <a:t>Question</a:t>
          </a:r>
          <a:r>
            <a:rPr lang="zh-CN" altLang="en-US" sz="1800" dirty="0" smtClean="0">
              <a:solidFill>
                <a:schemeClr val="tx1"/>
              </a:solidFill>
            </a:rPr>
            <a:t> </a:t>
          </a:r>
          <a:r>
            <a:rPr lang="en-US" altLang="zh-CN" sz="1800" dirty="0" smtClean="0">
              <a:solidFill>
                <a:schemeClr val="tx1"/>
              </a:solidFill>
            </a:rPr>
            <a:t>Answering</a:t>
          </a:r>
          <a:endParaRPr lang="zh-CN" altLang="en-US" sz="1800" dirty="0">
            <a:solidFill>
              <a:schemeClr val="tx1"/>
            </a:solidFill>
          </a:endParaRPr>
        </a:p>
      </dgm:t>
    </dgm:pt>
    <dgm:pt modelId="{423C41EF-C455-D449-9570-BC5DEA2D58BE}" type="parTrans" cxnId="{04EC2168-E1A7-F24D-934C-F9A4BAF6308E}">
      <dgm:prSet/>
      <dgm:spPr/>
      <dgm:t>
        <a:bodyPr/>
        <a:lstStyle/>
        <a:p>
          <a:endParaRPr lang="zh-CN" altLang="en-US" sz="1800"/>
        </a:p>
      </dgm:t>
    </dgm:pt>
    <dgm:pt modelId="{44E9AE72-93CE-FD44-9E0A-8D4700ABBFEA}" type="sibTrans" cxnId="{04EC2168-E1A7-F24D-934C-F9A4BAF6308E}">
      <dgm:prSet/>
      <dgm:spPr/>
      <dgm:t>
        <a:bodyPr/>
        <a:lstStyle/>
        <a:p>
          <a:endParaRPr lang="zh-CN" altLang="en-US" sz="1800"/>
        </a:p>
      </dgm:t>
    </dgm:pt>
    <dgm:pt modelId="{AB959D44-52AD-1D43-839A-C09FB54E4B11}">
      <dgm:prSet phldrT="[文本]" custT="1"/>
      <dgm:spPr/>
      <dgm:t>
        <a:bodyPr/>
        <a:lstStyle/>
        <a:p>
          <a:r>
            <a:rPr lang="en-US" altLang="zh-CN" sz="1800" b="1" dirty="0" smtClean="0">
              <a:solidFill>
                <a:schemeClr val="bg1"/>
              </a:solidFill>
            </a:rPr>
            <a:t>Multi-Labeled</a:t>
          </a:r>
          <a:r>
            <a:rPr lang="zh-CN" altLang="en-US" sz="1800" b="1" dirty="0" smtClean="0">
              <a:solidFill>
                <a:schemeClr val="bg1"/>
              </a:solidFill>
            </a:rPr>
            <a:t> </a:t>
          </a:r>
          <a:r>
            <a:rPr lang="en-US" altLang="zh-CN" sz="1800" b="1" dirty="0" smtClean="0">
              <a:solidFill>
                <a:schemeClr val="bg1"/>
              </a:solidFill>
            </a:rPr>
            <a:t>Image</a:t>
          </a:r>
          <a:r>
            <a:rPr lang="zh-CN" altLang="en-US" sz="1800" b="1" dirty="0" smtClean="0">
              <a:solidFill>
                <a:schemeClr val="bg1"/>
              </a:solidFill>
            </a:rPr>
            <a:t> </a:t>
          </a:r>
          <a:r>
            <a:rPr lang="en-US" altLang="zh-CN" sz="1800" b="1" dirty="0" smtClean="0">
              <a:solidFill>
                <a:schemeClr val="bg1"/>
              </a:solidFill>
            </a:rPr>
            <a:t>Classification</a:t>
          </a:r>
          <a:endParaRPr lang="zh-CN" altLang="en-US" sz="1800" b="1" dirty="0">
            <a:solidFill>
              <a:schemeClr val="bg1"/>
            </a:solidFill>
          </a:endParaRPr>
        </a:p>
      </dgm:t>
    </dgm:pt>
    <dgm:pt modelId="{71ADEDB6-5D42-664C-B2E2-7F8B4D34EE58}" type="parTrans" cxnId="{A3D6EFE8-F22A-FD46-B107-406C8DACCE75}">
      <dgm:prSet/>
      <dgm:spPr/>
      <dgm:t>
        <a:bodyPr/>
        <a:lstStyle/>
        <a:p>
          <a:endParaRPr lang="zh-CN" altLang="en-US" sz="1800"/>
        </a:p>
      </dgm:t>
    </dgm:pt>
    <dgm:pt modelId="{018310DC-DD36-7E48-8B23-ECBAC9B18E39}" type="sibTrans" cxnId="{A3D6EFE8-F22A-FD46-B107-406C8DACCE75}">
      <dgm:prSet/>
      <dgm:spPr/>
      <dgm:t>
        <a:bodyPr/>
        <a:lstStyle/>
        <a:p>
          <a:endParaRPr lang="zh-CN" altLang="en-US" sz="1800"/>
        </a:p>
      </dgm:t>
    </dgm:pt>
    <dgm:pt modelId="{C5AD459B-1A40-E34B-8C8F-7A6EF4D10541}">
      <dgm:prSet custT="1"/>
      <dgm:spPr/>
      <dgm:t>
        <a:bodyPr/>
        <a:lstStyle/>
        <a:p>
          <a:r>
            <a:rPr lang="en-US" altLang="zh-CN" sz="1800" dirty="0" smtClean="0"/>
            <a:t>Image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Caption</a:t>
          </a:r>
          <a:endParaRPr lang="zh-CN" altLang="en-US" sz="1800" dirty="0"/>
        </a:p>
      </dgm:t>
    </dgm:pt>
    <dgm:pt modelId="{CCD7E170-39E9-7743-BBFE-4725E5728154}" type="parTrans" cxnId="{CFD3AEC1-B872-F849-8E5E-0A568441B8A3}">
      <dgm:prSet/>
      <dgm:spPr/>
      <dgm:t>
        <a:bodyPr/>
        <a:lstStyle/>
        <a:p>
          <a:endParaRPr lang="zh-CN" altLang="en-US" sz="1800"/>
        </a:p>
      </dgm:t>
    </dgm:pt>
    <dgm:pt modelId="{F4FB4F7F-8904-434C-B08E-BFF5D7B8663B}" type="sibTrans" cxnId="{CFD3AEC1-B872-F849-8E5E-0A568441B8A3}">
      <dgm:prSet/>
      <dgm:spPr/>
      <dgm:t>
        <a:bodyPr/>
        <a:lstStyle/>
        <a:p>
          <a:endParaRPr lang="zh-CN" altLang="en-US" sz="1800"/>
        </a:p>
      </dgm:t>
    </dgm:pt>
    <dgm:pt modelId="{C4389CA5-29A5-804F-B306-4FA9B6C3355E}">
      <dgm:prSet custT="1"/>
      <dgm:spPr/>
      <dgm:t>
        <a:bodyPr/>
        <a:lstStyle/>
        <a:p>
          <a:r>
            <a:rPr lang="en-US" altLang="zh-CN" sz="1800" dirty="0" smtClean="0"/>
            <a:t>Single-Labeled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Image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Classification</a:t>
          </a:r>
          <a:endParaRPr lang="zh-CN" altLang="en-US" sz="1800" dirty="0"/>
        </a:p>
      </dgm:t>
    </dgm:pt>
    <dgm:pt modelId="{458BBD48-1917-614E-86F5-2C587326AE7F}" type="parTrans" cxnId="{E3EDD576-37B4-CE4C-9E67-983BACC87C46}">
      <dgm:prSet/>
      <dgm:spPr/>
      <dgm:t>
        <a:bodyPr/>
        <a:lstStyle/>
        <a:p>
          <a:endParaRPr lang="zh-CN" altLang="en-US" sz="1800"/>
        </a:p>
      </dgm:t>
    </dgm:pt>
    <dgm:pt modelId="{CC3A705F-6864-E444-AFB2-09F82338483A}" type="sibTrans" cxnId="{E3EDD576-37B4-CE4C-9E67-983BACC87C46}">
      <dgm:prSet/>
      <dgm:spPr/>
      <dgm:t>
        <a:bodyPr/>
        <a:lstStyle/>
        <a:p>
          <a:endParaRPr lang="zh-CN" altLang="en-US" sz="1800"/>
        </a:p>
      </dgm:t>
    </dgm:pt>
    <dgm:pt modelId="{BD108521-8544-FE4B-B67E-9FF3820D2AB4}" type="pres">
      <dgm:prSet presAssocID="{25CF60D5-2C2C-8A4F-958D-EBAC202B34C6}" presName="Name0" presStyleCnt="0">
        <dgm:presLayoutVars>
          <dgm:dir/>
          <dgm:animLvl val="lvl"/>
          <dgm:resizeHandles val="exact"/>
        </dgm:presLayoutVars>
      </dgm:prSet>
      <dgm:spPr/>
    </dgm:pt>
    <dgm:pt modelId="{02EBA568-5E3C-9A4F-9854-7A589248F26B}" type="pres">
      <dgm:prSet presAssocID="{8EFBEE76-0D1B-454A-93F9-F5E6EF45FD7B}" presName="Name8" presStyleCnt="0"/>
      <dgm:spPr/>
    </dgm:pt>
    <dgm:pt modelId="{73F5DF9B-FB08-8A4E-B970-919B6F2DB0BD}" type="pres">
      <dgm:prSet presAssocID="{8EFBEE76-0D1B-454A-93F9-F5E6EF45FD7B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959355-18EB-744C-BFE1-03A50DA7C28B}" type="pres">
      <dgm:prSet presAssocID="{8EFBEE76-0D1B-454A-93F9-F5E6EF45FD7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1761E4-BA1A-184D-B593-482DE1257C6E}" type="pres">
      <dgm:prSet presAssocID="{C5AD459B-1A40-E34B-8C8F-7A6EF4D10541}" presName="Name8" presStyleCnt="0"/>
      <dgm:spPr/>
    </dgm:pt>
    <dgm:pt modelId="{C51ADFE4-DFF0-FA4F-9FA3-840FBE37B027}" type="pres">
      <dgm:prSet presAssocID="{C5AD459B-1A40-E34B-8C8F-7A6EF4D1054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FE107E-6DA9-4A45-A627-968150118D43}" type="pres">
      <dgm:prSet presAssocID="{C5AD459B-1A40-E34B-8C8F-7A6EF4D1054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44EB91-5D59-684F-B39C-DCC96AD80E43}" type="pres">
      <dgm:prSet presAssocID="{AB959D44-52AD-1D43-839A-C09FB54E4B11}" presName="Name8" presStyleCnt="0"/>
      <dgm:spPr/>
    </dgm:pt>
    <dgm:pt modelId="{4162D864-C474-E34B-8B4B-A4CF0BD88717}" type="pres">
      <dgm:prSet presAssocID="{AB959D44-52AD-1D43-839A-C09FB54E4B11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94B252-F64C-CF46-94C3-15DE59C26B11}" type="pres">
      <dgm:prSet presAssocID="{AB959D44-52AD-1D43-839A-C09FB54E4B1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232C4D-4B4D-A648-8BBA-A7EA1748D474}" type="pres">
      <dgm:prSet presAssocID="{C4389CA5-29A5-804F-B306-4FA9B6C3355E}" presName="Name8" presStyleCnt="0"/>
      <dgm:spPr/>
    </dgm:pt>
    <dgm:pt modelId="{49F9CBBF-A41A-DE4D-9693-0712067A081E}" type="pres">
      <dgm:prSet presAssocID="{C4389CA5-29A5-804F-B306-4FA9B6C3355E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5A0B3F-6D3B-354F-85B7-42B749621739}" type="pres">
      <dgm:prSet presAssocID="{C4389CA5-29A5-804F-B306-4FA9B6C335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A91C57-2EBD-DA4F-93C5-BD3E0D71DBFC}" type="presOf" srcId="{C4389CA5-29A5-804F-B306-4FA9B6C3355E}" destId="{2A5A0B3F-6D3B-354F-85B7-42B749621739}" srcOrd="1" destOrd="0" presId="urn:microsoft.com/office/officeart/2005/8/layout/pyramid1"/>
    <dgm:cxn modelId="{04EC2168-E1A7-F24D-934C-F9A4BAF6308E}" srcId="{25CF60D5-2C2C-8A4F-958D-EBAC202B34C6}" destId="{8EFBEE76-0D1B-454A-93F9-F5E6EF45FD7B}" srcOrd="0" destOrd="0" parTransId="{423C41EF-C455-D449-9570-BC5DEA2D58BE}" sibTransId="{44E9AE72-93CE-FD44-9E0A-8D4700ABBFEA}"/>
    <dgm:cxn modelId="{B078997A-C43A-5040-86C2-2480787E0DA7}" type="presOf" srcId="{8EFBEE76-0D1B-454A-93F9-F5E6EF45FD7B}" destId="{73F5DF9B-FB08-8A4E-B970-919B6F2DB0BD}" srcOrd="0" destOrd="0" presId="urn:microsoft.com/office/officeart/2005/8/layout/pyramid1"/>
    <dgm:cxn modelId="{7C45AE53-BCB8-F44F-838C-3017588DFA54}" type="presOf" srcId="{AB959D44-52AD-1D43-839A-C09FB54E4B11}" destId="{9694B252-F64C-CF46-94C3-15DE59C26B11}" srcOrd="1" destOrd="0" presId="urn:microsoft.com/office/officeart/2005/8/layout/pyramid1"/>
    <dgm:cxn modelId="{ABCD02B1-25CF-1242-A597-18CC27172E7F}" type="presOf" srcId="{C5AD459B-1A40-E34B-8C8F-7A6EF4D10541}" destId="{CCFE107E-6DA9-4A45-A627-968150118D43}" srcOrd="1" destOrd="0" presId="urn:microsoft.com/office/officeart/2005/8/layout/pyramid1"/>
    <dgm:cxn modelId="{3CD537E2-6AEC-B449-B507-DA638FB1C603}" type="presOf" srcId="{AB959D44-52AD-1D43-839A-C09FB54E4B11}" destId="{4162D864-C474-E34B-8B4B-A4CF0BD88717}" srcOrd="0" destOrd="0" presId="urn:microsoft.com/office/officeart/2005/8/layout/pyramid1"/>
    <dgm:cxn modelId="{D8708288-BCBE-A54D-9B89-E92B1CA7DD3C}" type="presOf" srcId="{C4389CA5-29A5-804F-B306-4FA9B6C3355E}" destId="{49F9CBBF-A41A-DE4D-9693-0712067A081E}" srcOrd="0" destOrd="0" presId="urn:microsoft.com/office/officeart/2005/8/layout/pyramid1"/>
    <dgm:cxn modelId="{A390528A-7B22-8D47-ACD0-CCCBEB3C93A0}" type="presOf" srcId="{C5AD459B-1A40-E34B-8C8F-7A6EF4D10541}" destId="{C51ADFE4-DFF0-FA4F-9FA3-840FBE37B027}" srcOrd="0" destOrd="0" presId="urn:microsoft.com/office/officeart/2005/8/layout/pyramid1"/>
    <dgm:cxn modelId="{CFD3AEC1-B872-F849-8E5E-0A568441B8A3}" srcId="{25CF60D5-2C2C-8A4F-958D-EBAC202B34C6}" destId="{C5AD459B-1A40-E34B-8C8F-7A6EF4D10541}" srcOrd="1" destOrd="0" parTransId="{CCD7E170-39E9-7743-BBFE-4725E5728154}" sibTransId="{F4FB4F7F-8904-434C-B08E-BFF5D7B8663B}"/>
    <dgm:cxn modelId="{E3EDD576-37B4-CE4C-9E67-983BACC87C46}" srcId="{25CF60D5-2C2C-8A4F-958D-EBAC202B34C6}" destId="{C4389CA5-29A5-804F-B306-4FA9B6C3355E}" srcOrd="3" destOrd="0" parTransId="{458BBD48-1917-614E-86F5-2C587326AE7F}" sibTransId="{CC3A705F-6864-E444-AFB2-09F82338483A}"/>
    <dgm:cxn modelId="{A3D6EFE8-F22A-FD46-B107-406C8DACCE75}" srcId="{25CF60D5-2C2C-8A4F-958D-EBAC202B34C6}" destId="{AB959D44-52AD-1D43-839A-C09FB54E4B11}" srcOrd="2" destOrd="0" parTransId="{71ADEDB6-5D42-664C-B2E2-7F8B4D34EE58}" sibTransId="{018310DC-DD36-7E48-8B23-ECBAC9B18E39}"/>
    <dgm:cxn modelId="{5A80788E-4259-7549-8CAB-A13F2B523FC5}" type="presOf" srcId="{8EFBEE76-0D1B-454A-93F9-F5E6EF45FD7B}" destId="{B3959355-18EB-744C-BFE1-03A50DA7C28B}" srcOrd="1" destOrd="0" presId="urn:microsoft.com/office/officeart/2005/8/layout/pyramid1"/>
    <dgm:cxn modelId="{140F0595-4DDD-8343-83FA-8B4BA6C0FFFA}" type="presOf" srcId="{25CF60D5-2C2C-8A4F-958D-EBAC202B34C6}" destId="{BD108521-8544-FE4B-B67E-9FF3820D2AB4}" srcOrd="0" destOrd="0" presId="urn:microsoft.com/office/officeart/2005/8/layout/pyramid1"/>
    <dgm:cxn modelId="{8B122D20-E076-4348-A08C-FCCD38D4D323}" type="presParOf" srcId="{BD108521-8544-FE4B-B67E-9FF3820D2AB4}" destId="{02EBA568-5E3C-9A4F-9854-7A589248F26B}" srcOrd="0" destOrd="0" presId="urn:microsoft.com/office/officeart/2005/8/layout/pyramid1"/>
    <dgm:cxn modelId="{C493B587-0D48-0346-B158-61A1B32B92AA}" type="presParOf" srcId="{02EBA568-5E3C-9A4F-9854-7A589248F26B}" destId="{73F5DF9B-FB08-8A4E-B970-919B6F2DB0BD}" srcOrd="0" destOrd="0" presId="urn:microsoft.com/office/officeart/2005/8/layout/pyramid1"/>
    <dgm:cxn modelId="{3074E9A3-82A8-1F4A-83FC-0EF068AB51FC}" type="presParOf" srcId="{02EBA568-5E3C-9A4F-9854-7A589248F26B}" destId="{B3959355-18EB-744C-BFE1-03A50DA7C28B}" srcOrd="1" destOrd="0" presId="urn:microsoft.com/office/officeart/2005/8/layout/pyramid1"/>
    <dgm:cxn modelId="{A4515D1D-E9C7-524D-8FFE-186707123C70}" type="presParOf" srcId="{BD108521-8544-FE4B-B67E-9FF3820D2AB4}" destId="{A21761E4-BA1A-184D-B593-482DE1257C6E}" srcOrd="1" destOrd="0" presId="urn:microsoft.com/office/officeart/2005/8/layout/pyramid1"/>
    <dgm:cxn modelId="{6707CD33-41DE-114D-AA18-B4F7C37E5CB2}" type="presParOf" srcId="{A21761E4-BA1A-184D-B593-482DE1257C6E}" destId="{C51ADFE4-DFF0-FA4F-9FA3-840FBE37B027}" srcOrd="0" destOrd="0" presId="urn:microsoft.com/office/officeart/2005/8/layout/pyramid1"/>
    <dgm:cxn modelId="{182461DC-D3F9-A440-BAF1-76DDCC36A37E}" type="presParOf" srcId="{A21761E4-BA1A-184D-B593-482DE1257C6E}" destId="{CCFE107E-6DA9-4A45-A627-968150118D43}" srcOrd="1" destOrd="0" presId="urn:microsoft.com/office/officeart/2005/8/layout/pyramid1"/>
    <dgm:cxn modelId="{1F3A1FAB-87D4-1045-93D1-D4C97E955233}" type="presParOf" srcId="{BD108521-8544-FE4B-B67E-9FF3820D2AB4}" destId="{2944EB91-5D59-684F-B39C-DCC96AD80E43}" srcOrd="2" destOrd="0" presId="urn:microsoft.com/office/officeart/2005/8/layout/pyramid1"/>
    <dgm:cxn modelId="{630A0B79-49A1-2144-8D1D-A7A6997F3749}" type="presParOf" srcId="{2944EB91-5D59-684F-B39C-DCC96AD80E43}" destId="{4162D864-C474-E34B-8B4B-A4CF0BD88717}" srcOrd="0" destOrd="0" presId="urn:microsoft.com/office/officeart/2005/8/layout/pyramid1"/>
    <dgm:cxn modelId="{7268D450-7352-DF4D-BAC9-3BFC3525FB86}" type="presParOf" srcId="{2944EB91-5D59-684F-B39C-DCC96AD80E43}" destId="{9694B252-F64C-CF46-94C3-15DE59C26B11}" srcOrd="1" destOrd="0" presId="urn:microsoft.com/office/officeart/2005/8/layout/pyramid1"/>
    <dgm:cxn modelId="{8F3D661E-1AE8-B349-85DE-C6332E8C339D}" type="presParOf" srcId="{BD108521-8544-FE4B-B67E-9FF3820D2AB4}" destId="{DA232C4D-4B4D-A648-8BBA-A7EA1748D474}" srcOrd="3" destOrd="0" presId="urn:microsoft.com/office/officeart/2005/8/layout/pyramid1"/>
    <dgm:cxn modelId="{EBB1208F-ED4C-874D-8173-F9CC23688D43}" type="presParOf" srcId="{DA232C4D-4B4D-A648-8BBA-A7EA1748D474}" destId="{49F9CBBF-A41A-DE4D-9693-0712067A081E}" srcOrd="0" destOrd="0" presId="urn:microsoft.com/office/officeart/2005/8/layout/pyramid1"/>
    <dgm:cxn modelId="{132F5872-55E5-9546-AA23-70FBAEDFF46B}" type="presParOf" srcId="{DA232C4D-4B4D-A648-8BBA-A7EA1748D474}" destId="{2A5A0B3F-6D3B-354F-85B7-42B749621739}" srcOrd="1" destOrd="0" presId="urn:microsoft.com/office/officeart/2005/8/layout/pyramid1"/>
  </dgm:cxnLst>
  <dgm:bg>
    <a:effectLst>
      <a:outerShdw blurRad="50800" dist="76200" dir="2700000" algn="tl" rotWithShape="0">
        <a:prstClr val="black">
          <a:alpha val="40000"/>
        </a:prstClr>
      </a:outerShdw>
    </a:effectLst>
  </dgm:bg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5DF9B-FB08-8A4E-B970-919B6F2DB0BD}">
      <dsp:nvSpPr>
        <dsp:cNvPr id="0" name=""/>
        <dsp:cNvSpPr/>
      </dsp:nvSpPr>
      <dsp:spPr>
        <a:xfrm>
          <a:off x="1552699" y="0"/>
          <a:ext cx="1035133" cy="720736"/>
        </a:xfrm>
        <a:prstGeom prst="trapezoid">
          <a:avLst>
            <a:gd name="adj" fmla="val 7181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solidFill>
                <a:schemeClr val="tx1"/>
              </a:solidFill>
            </a:rPr>
            <a:t>Visual</a:t>
          </a:r>
          <a:r>
            <a:rPr lang="zh-CN" altLang="en-US" sz="1800" kern="1200" dirty="0" smtClean="0">
              <a:solidFill>
                <a:schemeClr val="tx1"/>
              </a:solidFill>
            </a:rPr>
            <a:t> </a:t>
          </a:r>
          <a:r>
            <a:rPr lang="en-US" altLang="zh-CN" sz="1800" kern="1200" dirty="0" smtClean="0">
              <a:solidFill>
                <a:schemeClr val="tx1"/>
              </a:solidFill>
            </a:rPr>
            <a:t>Question</a:t>
          </a:r>
          <a:r>
            <a:rPr lang="zh-CN" altLang="en-US" sz="1800" kern="1200" dirty="0" smtClean="0">
              <a:solidFill>
                <a:schemeClr val="tx1"/>
              </a:solidFill>
            </a:rPr>
            <a:t> </a:t>
          </a:r>
          <a:r>
            <a:rPr lang="en-US" altLang="zh-CN" sz="1800" kern="1200" dirty="0" smtClean="0">
              <a:solidFill>
                <a:schemeClr val="tx1"/>
              </a:solidFill>
            </a:rPr>
            <a:t>Answering</a:t>
          </a:r>
          <a:endParaRPr lang="zh-CN" altLang="en-US" sz="1800" kern="1200" dirty="0">
            <a:solidFill>
              <a:schemeClr val="tx1"/>
            </a:solidFill>
          </a:endParaRPr>
        </a:p>
      </dsp:txBody>
      <dsp:txXfrm>
        <a:off x="1552699" y="0"/>
        <a:ext cx="1035133" cy="720736"/>
      </dsp:txXfrm>
    </dsp:sp>
    <dsp:sp modelId="{C51ADFE4-DFF0-FA4F-9FA3-840FBE37B027}">
      <dsp:nvSpPr>
        <dsp:cNvPr id="0" name=""/>
        <dsp:cNvSpPr/>
      </dsp:nvSpPr>
      <dsp:spPr>
        <a:xfrm>
          <a:off x="1035133" y="720736"/>
          <a:ext cx="2070266" cy="720736"/>
        </a:xfrm>
        <a:prstGeom prst="trapezoid">
          <a:avLst>
            <a:gd name="adj" fmla="val 71811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Image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Caption</a:t>
          </a:r>
          <a:endParaRPr lang="zh-CN" altLang="en-US" sz="1800" kern="1200" dirty="0"/>
        </a:p>
      </dsp:txBody>
      <dsp:txXfrm>
        <a:off x="1397429" y="720736"/>
        <a:ext cx="1345672" cy="720736"/>
      </dsp:txXfrm>
    </dsp:sp>
    <dsp:sp modelId="{4162D864-C474-E34B-8B4B-A4CF0BD88717}">
      <dsp:nvSpPr>
        <dsp:cNvPr id="0" name=""/>
        <dsp:cNvSpPr/>
      </dsp:nvSpPr>
      <dsp:spPr>
        <a:xfrm>
          <a:off x="517566" y="1441473"/>
          <a:ext cx="3105399" cy="720736"/>
        </a:xfrm>
        <a:prstGeom prst="trapezoid">
          <a:avLst>
            <a:gd name="adj" fmla="val 71811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chemeClr val="bg1"/>
              </a:solidFill>
            </a:rPr>
            <a:t>Multi-Labeled</a:t>
          </a:r>
          <a:r>
            <a:rPr lang="zh-CN" altLang="en-US" sz="1800" b="1" kern="1200" dirty="0" smtClean="0">
              <a:solidFill>
                <a:schemeClr val="bg1"/>
              </a:solidFill>
            </a:rPr>
            <a:t> </a:t>
          </a:r>
          <a:r>
            <a:rPr lang="en-US" altLang="zh-CN" sz="1800" b="1" kern="1200" dirty="0" smtClean="0">
              <a:solidFill>
                <a:schemeClr val="bg1"/>
              </a:solidFill>
            </a:rPr>
            <a:t>Image</a:t>
          </a:r>
          <a:r>
            <a:rPr lang="zh-CN" altLang="en-US" sz="1800" b="1" kern="1200" dirty="0" smtClean="0">
              <a:solidFill>
                <a:schemeClr val="bg1"/>
              </a:solidFill>
            </a:rPr>
            <a:t> </a:t>
          </a:r>
          <a:r>
            <a:rPr lang="en-US" altLang="zh-CN" sz="1800" b="1" kern="1200" dirty="0" smtClean="0">
              <a:solidFill>
                <a:schemeClr val="bg1"/>
              </a:solidFill>
            </a:rPr>
            <a:t>Classification</a:t>
          </a:r>
          <a:endParaRPr lang="zh-CN" altLang="en-US" sz="1800" b="1" kern="1200" dirty="0">
            <a:solidFill>
              <a:schemeClr val="bg1"/>
            </a:solidFill>
          </a:endParaRPr>
        </a:p>
      </dsp:txBody>
      <dsp:txXfrm>
        <a:off x="1061011" y="1441473"/>
        <a:ext cx="2018509" cy="720736"/>
      </dsp:txXfrm>
    </dsp:sp>
    <dsp:sp modelId="{49F9CBBF-A41A-DE4D-9693-0712067A081E}">
      <dsp:nvSpPr>
        <dsp:cNvPr id="0" name=""/>
        <dsp:cNvSpPr/>
      </dsp:nvSpPr>
      <dsp:spPr>
        <a:xfrm>
          <a:off x="0" y="2162210"/>
          <a:ext cx="4140532" cy="720736"/>
        </a:xfrm>
        <a:prstGeom prst="trapezoid">
          <a:avLst>
            <a:gd name="adj" fmla="val 7181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Single-Labeled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Image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Classification</a:t>
          </a:r>
          <a:endParaRPr lang="zh-CN" altLang="en-US" sz="1800" kern="1200" dirty="0"/>
        </a:p>
      </dsp:txBody>
      <dsp:txXfrm>
        <a:off x="724593" y="2162210"/>
        <a:ext cx="2691345" cy="72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F7324-435C-4EE3-9D29-525551AABF1F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47F15-06AC-427D-8F93-57EC068D8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4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5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7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35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AP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曲线下方的面积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1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AP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曲线下方的面积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84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59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961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09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573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90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645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99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03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34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16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AP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曲线下方的面积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AP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曲线下方的面积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4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AP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曲线下方的面积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4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19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4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图像标注，视觉问答</a:t>
            </a:r>
          </a:p>
          <a:p>
            <a:endParaRPr kumimoji="1"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随着互联网信息技术的迅猛发展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各种图像数据呈爆炸式增长。如何对海量的图像数据进行有效的管理成为了一个亟待解决的问题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而图像分类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是有效管理图像数据的主要方式之一。早期的图像分类方法主要对图像进行二分类或多类分类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每次只需为图像选择一个类别标签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这就是最常见的单标签分类方法。这些单标签学习方法简单易行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在实际应用中已获得了巨大的成功。然而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在真实世界中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一幅图像往往不只包含单一的语义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多标签学习方法在实际应用中更具有现实意义。为了有效降低获取图像样本的标注代价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本文针对多标签图像分类问题中训练集的选择策略进行研究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提出了基于主动学习的多标签图像分类方法的研究方案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35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24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按照图说</a:t>
            </a:r>
          </a:p>
          <a:p>
            <a:r>
              <a:rPr kumimoji="1" lang="zh-CN" altLang="en-US" dirty="0" smtClean="0"/>
              <a:t>经典单标签图像分类会将一幅图片作为一个整体，给他一个分类结果；</a:t>
            </a:r>
          </a:p>
          <a:p>
            <a:r>
              <a:rPr kumimoji="1" lang="zh-CN" altLang="en-US" dirty="0" smtClean="0"/>
              <a:t>而事实上，自然场景图像是没有办法用单一的标签进行描述的，比如这张图中有够也有样和人，多标签图像分类则是要尽可能的把图像中的内容都提取出来。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2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0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1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47F15-06AC-427D-8F93-57EC068D85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9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412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207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190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7053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2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033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982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734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524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1382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083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8BC37-D34C-4FCF-902B-FEAC352F4D1C}" type="datetimeFigureOut">
              <a:rPr lang="zh-CN" altLang="en-US" smtClean="0"/>
              <a:t>2018/3/30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ABB4D-CECE-4FAC-9F34-F47AC60546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840162" y="13423"/>
            <a:ext cx="426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多标签图像分类方法研究 毕业设计 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中期报告 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裘雨薇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51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tags" Target="../tags/tag21.xml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.xml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openxmlformats.org/officeDocument/2006/relationships/tags" Target="../tags/tag17.xml"/><Relationship Id="rId17" Type="http://schemas.openxmlformats.org/officeDocument/2006/relationships/tags" Target="../tags/tag18.xml"/><Relationship Id="rId18" Type="http://schemas.openxmlformats.org/officeDocument/2006/relationships/tags" Target="../tags/tag19.xml"/><Relationship Id="rId19" Type="http://schemas.openxmlformats.org/officeDocument/2006/relationships/tags" Target="../tags/tag20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tags" Target="../tags/tag7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1" Type="http://schemas.openxmlformats.org/officeDocument/2006/relationships/tags" Target="../tags/tag78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tags" Target="../tags/tag91.xml"/><Relationship Id="rId12" Type="http://schemas.openxmlformats.org/officeDocument/2006/relationships/tags" Target="../tags/tag92.xml"/><Relationship Id="rId13" Type="http://schemas.openxmlformats.org/officeDocument/2006/relationships/tags" Target="../tags/tag93.xml"/><Relationship Id="rId14" Type="http://schemas.openxmlformats.org/officeDocument/2006/relationships/tags" Target="../tags/tag94.xml"/><Relationship Id="rId15" Type="http://schemas.openxmlformats.org/officeDocument/2006/relationships/tags" Target="../tags/tag95.xml"/><Relationship Id="rId16" Type="http://schemas.openxmlformats.org/officeDocument/2006/relationships/tags" Target="../tags/tag96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16.xml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tags" Target="../tags/tag88.xml"/><Relationship Id="rId9" Type="http://schemas.openxmlformats.org/officeDocument/2006/relationships/tags" Target="../tags/tag89.xml"/><Relationship Id="rId10" Type="http://schemas.openxmlformats.org/officeDocument/2006/relationships/tags" Target="../tags/tag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tags" Target="../tags/tag97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98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8.png"/><Relationship Id="rId1" Type="http://schemas.openxmlformats.org/officeDocument/2006/relationships/tags" Target="../tags/tag9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32.xml"/><Relationship Id="rId12" Type="http://schemas.openxmlformats.org/officeDocument/2006/relationships/tags" Target="../tags/tag33.xml"/><Relationship Id="rId13" Type="http://schemas.openxmlformats.org/officeDocument/2006/relationships/tags" Target="../tags/tag34.xml"/><Relationship Id="rId14" Type="http://schemas.openxmlformats.org/officeDocument/2006/relationships/tags" Target="../tags/tag35.xml"/><Relationship Id="rId15" Type="http://schemas.openxmlformats.org/officeDocument/2006/relationships/tags" Target="../tags/tag36.xml"/><Relationship Id="rId16" Type="http://schemas.openxmlformats.org/officeDocument/2006/relationships/tags" Target="../tags/tag37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2.xml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Relationship Id="rId9" Type="http://schemas.openxmlformats.org/officeDocument/2006/relationships/tags" Target="../tags/tag30.xml"/><Relationship Id="rId10" Type="http://schemas.openxmlformats.org/officeDocument/2006/relationships/tags" Target="../tags/tag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tags" Target="../tags/tag10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34.png"/><Relationship Id="rId1" Type="http://schemas.openxmlformats.org/officeDocument/2006/relationships/tags" Target="../tags/tag102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tags" Target="../tags/tag103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tags" Target="../tags/tag104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tags" Target="../tags/tag115.xml"/><Relationship Id="rId12" Type="http://schemas.openxmlformats.org/officeDocument/2006/relationships/tags" Target="../tags/tag116.xml"/><Relationship Id="rId13" Type="http://schemas.openxmlformats.org/officeDocument/2006/relationships/tags" Target="../tags/tag117.xml"/><Relationship Id="rId14" Type="http://schemas.openxmlformats.org/officeDocument/2006/relationships/tags" Target="../tags/tag118.xml"/><Relationship Id="rId15" Type="http://schemas.openxmlformats.org/officeDocument/2006/relationships/tags" Target="../tags/tag119.xml"/><Relationship Id="rId16" Type="http://schemas.openxmlformats.org/officeDocument/2006/relationships/tags" Target="../tags/tag120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25.xml"/><Relationship Id="rId1" Type="http://schemas.openxmlformats.org/officeDocument/2006/relationships/tags" Target="../tags/tag105.xml"/><Relationship Id="rId2" Type="http://schemas.openxmlformats.org/officeDocument/2006/relationships/tags" Target="../tags/tag106.xml"/><Relationship Id="rId3" Type="http://schemas.openxmlformats.org/officeDocument/2006/relationships/tags" Target="../tags/tag107.xml"/><Relationship Id="rId4" Type="http://schemas.openxmlformats.org/officeDocument/2006/relationships/tags" Target="../tags/tag108.xml"/><Relationship Id="rId5" Type="http://schemas.openxmlformats.org/officeDocument/2006/relationships/tags" Target="../tags/tag109.xml"/><Relationship Id="rId6" Type="http://schemas.openxmlformats.org/officeDocument/2006/relationships/tags" Target="../tags/tag110.xml"/><Relationship Id="rId7" Type="http://schemas.openxmlformats.org/officeDocument/2006/relationships/tags" Target="../tags/tag111.xml"/><Relationship Id="rId8" Type="http://schemas.openxmlformats.org/officeDocument/2006/relationships/tags" Target="../tags/tag112.xml"/><Relationship Id="rId9" Type="http://schemas.openxmlformats.org/officeDocument/2006/relationships/tags" Target="../tags/tag113.xml"/><Relationship Id="rId10" Type="http://schemas.openxmlformats.org/officeDocument/2006/relationships/tags" Target="../tags/tag1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tags" Target="../tags/tag134.xml"/><Relationship Id="rId12" Type="http://schemas.openxmlformats.org/officeDocument/2006/relationships/tags" Target="../tags/tag135.xml"/><Relationship Id="rId13" Type="http://schemas.openxmlformats.org/officeDocument/2006/relationships/tags" Target="../tags/tag136.xml"/><Relationship Id="rId14" Type="http://schemas.openxmlformats.org/officeDocument/2006/relationships/tags" Target="../tags/tag137.xml"/><Relationship Id="rId15" Type="http://schemas.openxmlformats.org/officeDocument/2006/relationships/tags" Target="../tags/tag138.xml"/><Relationship Id="rId16" Type="http://schemas.openxmlformats.org/officeDocument/2006/relationships/tags" Target="../tags/tag139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29.xml"/><Relationship Id="rId1" Type="http://schemas.openxmlformats.org/officeDocument/2006/relationships/tags" Target="../tags/tag124.xml"/><Relationship Id="rId2" Type="http://schemas.openxmlformats.org/officeDocument/2006/relationships/tags" Target="../tags/tag125.xml"/><Relationship Id="rId3" Type="http://schemas.openxmlformats.org/officeDocument/2006/relationships/tags" Target="../tags/tag126.xml"/><Relationship Id="rId4" Type="http://schemas.openxmlformats.org/officeDocument/2006/relationships/tags" Target="../tags/tag127.xml"/><Relationship Id="rId5" Type="http://schemas.openxmlformats.org/officeDocument/2006/relationships/tags" Target="../tags/tag128.xml"/><Relationship Id="rId6" Type="http://schemas.openxmlformats.org/officeDocument/2006/relationships/tags" Target="../tags/tag129.xml"/><Relationship Id="rId7" Type="http://schemas.openxmlformats.org/officeDocument/2006/relationships/tags" Target="../tags/tag130.xml"/><Relationship Id="rId8" Type="http://schemas.openxmlformats.org/officeDocument/2006/relationships/tags" Target="../tags/tag131.xml"/><Relationship Id="rId9" Type="http://schemas.openxmlformats.org/officeDocument/2006/relationships/tags" Target="../tags/tag132.xml"/><Relationship Id="rId10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48.xml"/><Relationship Id="rId12" Type="http://schemas.openxmlformats.org/officeDocument/2006/relationships/tags" Target="../tags/tag49.xml"/><Relationship Id="rId13" Type="http://schemas.openxmlformats.org/officeDocument/2006/relationships/tags" Target="../tags/tag50.xml"/><Relationship Id="rId14" Type="http://schemas.openxmlformats.org/officeDocument/2006/relationships/tags" Target="../tags/tag51.xml"/><Relationship Id="rId15" Type="http://schemas.openxmlformats.org/officeDocument/2006/relationships/tags" Target="../tags/tag52.xml"/><Relationship Id="rId16" Type="http://schemas.openxmlformats.org/officeDocument/2006/relationships/tags" Target="../tags/tag53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3.xml"/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tags" Target="../tags/tag43.xml"/><Relationship Id="rId7" Type="http://schemas.openxmlformats.org/officeDocument/2006/relationships/tags" Target="../tags/tag44.xml"/><Relationship Id="rId8" Type="http://schemas.openxmlformats.org/officeDocument/2006/relationships/tags" Target="../tags/tag45.xml"/><Relationship Id="rId9" Type="http://schemas.openxmlformats.org/officeDocument/2006/relationships/tags" Target="../tags/tag46.xml"/><Relationship Id="rId10" Type="http://schemas.openxmlformats.org/officeDocument/2006/relationships/tags" Target="../tags/tag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40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41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4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4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14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tags" Target="../tags/tag156.xml"/><Relationship Id="rId12" Type="http://schemas.openxmlformats.org/officeDocument/2006/relationships/tags" Target="../tags/tag157.xml"/><Relationship Id="rId13" Type="http://schemas.openxmlformats.org/officeDocument/2006/relationships/tags" Target="../tags/tag158.xml"/><Relationship Id="rId14" Type="http://schemas.openxmlformats.org/officeDocument/2006/relationships/tags" Target="../tags/tag159.xml"/><Relationship Id="rId15" Type="http://schemas.openxmlformats.org/officeDocument/2006/relationships/tags" Target="../tags/tag160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2" Type="http://schemas.openxmlformats.org/officeDocument/2006/relationships/tags" Target="../tags/tag147.xml"/><Relationship Id="rId3" Type="http://schemas.openxmlformats.org/officeDocument/2006/relationships/tags" Target="../tags/tag148.xml"/><Relationship Id="rId4" Type="http://schemas.openxmlformats.org/officeDocument/2006/relationships/tags" Target="../tags/tag149.xml"/><Relationship Id="rId5" Type="http://schemas.openxmlformats.org/officeDocument/2006/relationships/tags" Target="../tags/tag150.xml"/><Relationship Id="rId6" Type="http://schemas.openxmlformats.org/officeDocument/2006/relationships/tags" Target="../tags/tag151.xml"/><Relationship Id="rId7" Type="http://schemas.openxmlformats.org/officeDocument/2006/relationships/tags" Target="../tags/tag152.xml"/><Relationship Id="rId8" Type="http://schemas.openxmlformats.org/officeDocument/2006/relationships/tags" Target="../tags/tag153.xml"/><Relationship Id="rId9" Type="http://schemas.openxmlformats.org/officeDocument/2006/relationships/tags" Target="../tags/tag154.xml"/><Relationship Id="rId10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tags" Target="../tags/tag67.xml"/><Relationship Id="rId12" Type="http://schemas.openxmlformats.org/officeDocument/2006/relationships/tags" Target="../tags/tag68.xml"/><Relationship Id="rId13" Type="http://schemas.openxmlformats.org/officeDocument/2006/relationships/tags" Target="../tags/tag69.xml"/><Relationship Id="rId14" Type="http://schemas.openxmlformats.org/officeDocument/2006/relationships/tags" Target="../tags/tag70.xml"/><Relationship Id="rId15" Type="http://schemas.openxmlformats.org/officeDocument/2006/relationships/tags" Target="../tags/tag71.xml"/><Relationship Id="rId16" Type="http://schemas.openxmlformats.org/officeDocument/2006/relationships/tags" Target="../tags/tag72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7.xml"/><Relationship Id="rId1" Type="http://schemas.openxmlformats.org/officeDocument/2006/relationships/tags" Target="../tags/tag57.xml"/><Relationship Id="rId2" Type="http://schemas.openxmlformats.org/officeDocument/2006/relationships/tags" Target="../tags/tag58.xml"/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tags" Target="../tags/tag63.xml"/><Relationship Id="rId8" Type="http://schemas.openxmlformats.org/officeDocument/2006/relationships/tags" Target="../tags/tag64.xml"/><Relationship Id="rId9" Type="http://schemas.openxmlformats.org/officeDocument/2006/relationships/tags" Target="../tags/tag65.xml"/><Relationship Id="rId10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0.png"/><Relationship Id="rId1" Type="http://schemas.openxmlformats.org/officeDocument/2006/relationships/tags" Target="../tags/tag74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_任意多边形 31"/>
          <p:cNvSpPr/>
          <p:nvPr>
            <p:custDataLst>
              <p:tags r:id="rId1"/>
            </p:custDataLst>
          </p:nvPr>
        </p:nvSpPr>
        <p:spPr>
          <a:xfrm>
            <a:off x="-11875" y="2098731"/>
            <a:ext cx="9144000" cy="1828800"/>
          </a:xfrm>
          <a:custGeom>
            <a:avLst/>
            <a:gdLst>
              <a:gd name="connsiteX0" fmla="*/ 1828800 w 12192000"/>
              <a:gd name="connsiteY0" fmla="*/ 0 h 2438400"/>
              <a:gd name="connsiteX1" fmla="*/ 12192000 w 12192000"/>
              <a:gd name="connsiteY1" fmla="*/ 0 h 2438400"/>
              <a:gd name="connsiteX2" fmla="*/ 12192000 w 12192000"/>
              <a:gd name="connsiteY2" fmla="*/ 2438400 h 2438400"/>
              <a:gd name="connsiteX3" fmla="*/ 0 w 12192000"/>
              <a:gd name="connsiteY3" fmla="*/ 2438400 h 2438400"/>
              <a:gd name="connsiteX4" fmla="*/ 0 w 12192000"/>
              <a:gd name="connsiteY4" fmla="*/ 1828800 h 2438400"/>
              <a:gd name="connsiteX5" fmla="*/ 609600 w 12192000"/>
              <a:gd name="connsiteY5" fmla="*/ 1828800 h 2438400"/>
              <a:gd name="connsiteX6" fmla="*/ 609600 w 12192000"/>
              <a:gd name="connsiteY6" fmla="*/ 1219200 h 2438400"/>
              <a:gd name="connsiteX7" fmla="*/ 1219200 w 12192000"/>
              <a:gd name="connsiteY7" fmla="*/ 1219200 h 2438400"/>
              <a:gd name="connsiteX8" fmla="*/ 1219200 w 12192000"/>
              <a:gd name="connsiteY8" fmla="*/ 609600 h 2438400"/>
              <a:gd name="connsiteX9" fmla="*/ 1828800 w 12192000"/>
              <a:gd name="connsiteY9" fmla="*/ 609600 h 2438400"/>
              <a:gd name="connsiteX10" fmla="*/ 1828800 w 12192000"/>
              <a:gd name="connsiteY10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438400">
                <a:moveTo>
                  <a:pt x="1828800" y="0"/>
                </a:moveTo>
                <a:lnTo>
                  <a:pt x="12192000" y="0"/>
                </a:lnTo>
                <a:lnTo>
                  <a:pt x="12192000" y="2438400"/>
                </a:lnTo>
                <a:lnTo>
                  <a:pt x="0" y="2438400"/>
                </a:lnTo>
                <a:lnTo>
                  <a:pt x="0" y="1828800"/>
                </a:lnTo>
                <a:lnTo>
                  <a:pt x="609600" y="1828800"/>
                </a:lnTo>
                <a:lnTo>
                  <a:pt x="609600" y="1219200"/>
                </a:lnTo>
                <a:lnTo>
                  <a:pt x="1219200" y="1219200"/>
                </a:lnTo>
                <a:lnTo>
                  <a:pt x="1219200" y="609600"/>
                </a:lnTo>
                <a:lnTo>
                  <a:pt x="1828800" y="609600"/>
                </a:lnTo>
                <a:lnTo>
                  <a:pt x="1828800" y="0"/>
                </a:lnTo>
                <a:close/>
              </a:path>
            </a:pathLst>
          </a:cu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PA_矩形 7"/>
          <p:cNvSpPr/>
          <p:nvPr>
            <p:custDataLst>
              <p:tags r:id="rId2"/>
            </p:custDataLst>
          </p:nvPr>
        </p:nvSpPr>
        <p:spPr>
          <a:xfrm>
            <a:off x="1816925" y="2555931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PA_矩形 8"/>
          <p:cNvSpPr/>
          <p:nvPr>
            <p:custDataLst>
              <p:tags r:id="rId3"/>
            </p:custDataLst>
          </p:nvPr>
        </p:nvSpPr>
        <p:spPr>
          <a:xfrm>
            <a:off x="1816925" y="2098731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PA_矩形 13"/>
          <p:cNvSpPr/>
          <p:nvPr>
            <p:custDataLst>
              <p:tags r:id="rId4"/>
            </p:custDataLst>
          </p:nvPr>
        </p:nvSpPr>
        <p:spPr>
          <a:xfrm>
            <a:off x="2274125" y="2098731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PA_矩形 14"/>
          <p:cNvSpPr/>
          <p:nvPr>
            <p:custDataLst>
              <p:tags r:id="rId5"/>
            </p:custDataLst>
          </p:nvPr>
        </p:nvSpPr>
        <p:spPr>
          <a:xfrm>
            <a:off x="902525" y="3470331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PA_矩形 15"/>
          <p:cNvSpPr/>
          <p:nvPr>
            <p:custDataLst>
              <p:tags r:id="rId6"/>
            </p:custDataLst>
          </p:nvPr>
        </p:nvSpPr>
        <p:spPr>
          <a:xfrm>
            <a:off x="902525" y="3013131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PA_矩形 16"/>
          <p:cNvSpPr/>
          <p:nvPr>
            <p:custDataLst>
              <p:tags r:id="rId7"/>
            </p:custDataLst>
          </p:nvPr>
        </p:nvSpPr>
        <p:spPr>
          <a:xfrm>
            <a:off x="902525" y="2555931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PA_矩形 19"/>
          <p:cNvSpPr/>
          <p:nvPr>
            <p:custDataLst>
              <p:tags r:id="rId8"/>
            </p:custDataLst>
          </p:nvPr>
        </p:nvSpPr>
        <p:spPr>
          <a:xfrm>
            <a:off x="1359725" y="3013131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PA_矩形 20"/>
          <p:cNvSpPr/>
          <p:nvPr>
            <p:custDataLst>
              <p:tags r:id="rId9"/>
            </p:custDataLst>
          </p:nvPr>
        </p:nvSpPr>
        <p:spPr>
          <a:xfrm>
            <a:off x="1359725" y="2555931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PA_矩形 21"/>
          <p:cNvSpPr/>
          <p:nvPr>
            <p:custDataLst>
              <p:tags r:id="rId10"/>
            </p:custDataLst>
          </p:nvPr>
        </p:nvSpPr>
        <p:spPr>
          <a:xfrm>
            <a:off x="1359725" y="2098731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PA_矩形 22"/>
          <p:cNvSpPr/>
          <p:nvPr>
            <p:custDataLst>
              <p:tags r:id="rId11"/>
            </p:custDataLst>
          </p:nvPr>
        </p:nvSpPr>
        <p:spPr>
          <a:xfrm>
            <a:off x="-11875" y="3470331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PA_任意多边形 30"/>
          <p:cNvSpPr/>
          <p:nvPr>
            <p:custDataLst>
              <p:tags r:id="rId12"/>
            </p:custDataLst>
          </p:nvPr>
        </p:nvSpPr>
        <p:spPr>
          <a:xfrm>
            <a:off x="-11875" y="2555931"/>
            <a:ext cx="457200" cy="4572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PA_矩形 24"/>
          <p:cNvSpPr/>
          <p:nvPr>
            <p:custDataLst>
              <p:tags r:id="rId13"/>
            </p:custDataLst>
          </p:nvPr>
        </p:nvSpPr>
        <p:spPr>
          <a:xfrm>
            <a:off x="-11875" y="2555931"/>
            <a:ext cx="457200" cy="457200"/>
          </a:xfrm>
          <a:prstGeom prst="rect">
            <a:avLst/>
          </a:prstGeom>
          <a:gradFill>
            <a:gsLst>
              <a:gs pos="100000">
                <a:srgbClr val="D32F2F"/>
              </a:gs>
              <a:gs pos="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PA_矩形 26"/>
          <p:cNvSpPr/>
          <p:nvPr>
            <p:custDataLst>
              <p:tags r:id="rId14"/>
            </p:custDataLst>
          </p:nvPr>
        </p:nvSpPr>
        <p:spPr>
          <a:xfrm>
            <a:off x="445325" y="3470331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PA_矩形 27"/>
          <p:cNvSpPr/>
          <p:nvPr>
            <p:custDataLst>
              <p:tags r:id="rId15"/>
            </p:custDataLst>
          </p:nvPr>
        </p:nvSpPr>
        <p:spPr>
          <a:xfrm>
            <a:off x="445325" y="3013131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PA_矩形 34"/>
          <p:cNvSpPr/>
          <p:nvPr>
            <p:custDataLst>
              <p:tags r:id="rId16"/>
            </p:custDataLst>
          </p:nvPr>
        </p:nvSpPr>
        <p:spPr>
          <a:xfrm>
            <a:off x="1816925" y="1641531"/>
            <a:ext cx="457200" cy="457200"/>
          </a:xfrm>
          <a:prstGeom prst="rect">
            <a:avLst/>
          </a:prstGeom>
          <a:solidFill>
            <a:srgbClr val="D32F2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PA_文本框 35"/>
          <p:cNvSpPr txBox="1"/>
          <p:nvPr>
            <p:custDataLst>
              <p:tags r:id="rId17"/>
            </p:custDataLst>
          </p:nvPr>
        </p:nvSpPr>
        <p:spPr>
          <a:xfrm>
            <a:off x="4560127" y="2555932"/>
            <a:ext cx="4278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Multi-label</a:t>
            </a: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en-US" altLang="zh-CN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PA_文本框 36"/>
          <p:cNvSpPr txBox="1"/>
          <p:nvPr>
            <p:custDataLst>
              <p:tags r:id="rId18"/>
            </p:custDataLst>
          </p:nvPr>
        </p:nvSpPr>
        <p:spPr>
          <a:xfrm>
            <a:off x="4819433" y="2327334"/>
            <a:ext cx="401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Graduation</a:t>
            </a:r>
            <a:r>
              <a:rPr lang="zh-CN" altLang="en-US" sz="1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Proejct</a:t>
            </a:r>
            <a:endParaRPr lang="zh-CN" altLang="en-US" sz="1200" spc="225" dirty="0">
              <a:solidFill>
                <a:srgbClr val="FFFFFF"/>
              </a:solidFill>
              <a:latin typeface="Chaparral Pro" panose="02060503040505020203" pitchFamily="18" charset="0"/>
              <a:ea typeface="Adobe 黑体 Std R" panose="020B0400000000000000" pitchFamily="34" charset="-122"/>
            </a:endParaRPr>
          </a:p>
        </p:txBody>
      </p:sp>
      <p:cxnSp>
        <p:nvCxnSpPr>
          <p:cNvPr id="41" name="PA_直接连接符 40"/>
          <p:cNvCxnSpPr/>
          <p:nvPr>
            <p:custDataLst>
              <p:tags r:id="rId19"/>
            </p:custDataLst>
          </p:nvPr>
        </p:nvCxnSpPr>
        <p:spPr>
          <a:xfrm>
            <a:off x="4962900" y="2555931"/>
            <a:ext cx="382137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_文本框 43"/>
          <p:cNvSpPr txBox="1"/>
          <p:nvPr>
            <p:custDataLst>
              <p:tags r:id="rId20"/>
            </p:custDataLst>
          </p:nvPr>
        </p:nvSpPr>
        <p:spPr>
          <a:xfrm>
            <a:off x="5714687" y="4090353"/>
            <a:ext cx="321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Yuwei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Qiu</a:t>
            </a:r>
            <a:endParaRPr lang="zh-CN" altLang="en-US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r"/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Tsinghua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University</a:t>
            </a: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86200" y="13040"/>
            <a:ext cx="5218353" cy="700266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157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5" y="1284791"/>
            <a:ext cx="560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for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Multi-label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Classification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636337" y="6499190"/>
            <a:ext cx="2252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2228435" y="1909690"/>
            <a:ext cx="6754213" cy="4008286"/>
            <a:chOff x="2104256" y="2056447"/>
            <a:chExt cx="6754213" cy="4008286"/>
          </a:xfrm>
        </p:grpSpPr>
        <p:grpSp>
          <p:nvGrpSpPr>
            <p:cNvPr id="24" name="组 23"/>
            <p:cNvGrpSpPr/>
            <p:nvPr/>
          </p:nvGrpSpPr>
          <p:grpSpPr>
            <a:xfrm>
              <a:off x="2164596" y="3107678"/>
              <a:ext cx="6693873" cy="1205511"/>
              <a:chOff x="1396479" y="3466352"/>
              <a:chExt cx="7058856" cy="1288032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9724"/>
              <a:stretch/>
            </p:blipFill>
            <p:spPr>
              <a:xfrm>
                <a:off x="5810931" y="3933884"/>
                <a:ext cx="2644404" cy="8205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7544"/>
              <a:stretch/>
            </p:blipFill>
            <p:spPr>
              <a:xfrm>
                <a:off x="1396479" y="3466352"/>
                <a:ext cx="5521121" cy="783723"/>
              </a:xfrm>
              <a:prstGeom prst="rect">
                <a:avLst/>
              </a:prstGeom>
            </p:spPr>
          </p:pic>
        </p:grpSp>
        <p:grpSp>
          <p:nvGrpSpPr>
            <p:cNvPr id="27" name="组 26"/>
            <p:cNvGrpSpPr/>
            <p:nvPr/>
          </p:nvGrpSpPr>
          <p:grpSpPr>
            <a:xfrm>
              <a:off x="2187174" y="2056447"/>
              <a:ext cx="5549422" cy="754979"/>
              <a:chOff x="1396479" y="1895812"/>
              <a:chExt cx="5852004" cy="806660"/>
            </a:xfrm>
          </p:grpSpPr>
          <p:grpSp>
            <p:nvGrpSpPr>
              <p:cNvPr id="23" name="组 22"/>
              <p:cNvGrpSpPr/>
              <p:nvPr/>
            </p:nvGrpSpPr>
            <p:grpSpPr>
              <a:xfrm>
                <a:off x="1396479" y="1895812"/>
                <a:ext cx="5852004" cy="806660"/>
                <a:chOff x="1396479" y="1895812"/>
                <a:chExt cx="5852004" cy="806660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4629" y="1940897"/>
                  <a:ext cx="4223334" cy="751301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898511" y="2128403"/>
                  <a:ext cx="481740" cy="306572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191631" y="1924157"/>
                  <a:ext cx="1056852" cy="72941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6479" y="1895812"/>
                  <a:ext cx="517089" cy="806660"/>
                </a:xfrm>
                <a:prstGeom prst="rect">
                  <a:avLst/>
                </a:prstGeom>
              </p:spPr>
            </p:pic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9154" y="1950400"/>
                <a:ext cx="392426" cy="676935"/>
              </a:xfrm>
              <a:prstGeom prst="rect">
                <a:avLst/>
              </a:prstGeom>
            </p:spPr>
          </p:pic>
        </p:grp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622"/>
            <a:stretch/>
          </p:blipFill>
          <p:spPr>
            <a:xfrm>
              <a:off x="2164596" y="5146597"/>
              <a:ext cx="4507323" cy="91813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4256" y="4079643"/>
              <a:ext cx="4083789" cy="927699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777769" y="4042792"/>
            <a:ext cx="1301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Geneva" charset="0"/>
                <a:ea typeface="Geneva" charset="0"/>
                <a:cs typeface="Geneva" charset="0"/>
              </a:rPr>
              <a:t>Pairwise Ranking</a:t>
            </a:r>
            <a:endParaRPr lang="zh-CN" altLang="en-US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4105" y="3133821"/>
            <a:ext cx="1122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Geneva" charset="0"/>
                <a:ea typeface="Geneva" charset="0"/>
                <a:cs typeface="Geneva" charset="0"/>
              </a:rPr>
              <a:t>Softmax</a:t>
            </a:r>
            <a:endParaRPr lang="zh-CN" altLang="en-US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4986" y="1923619"/>
            <a:ext cx="1259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Geneva" charset="0"/>
                <a:ea typeface="Geneva" charset="0"/>
                <a:cs typeface="Geneva" charset="0"/>
              </a:rPr>
              <a:t>Cross</a:t>
            </a:r>
            <a:r>
              <a:rPr lang="zh-CN" altLang="en-US" dirty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altLang="zh-CN" dirty="0">
                <a:latin typeface="Geneva" charset="0"/>
                <a:ea typeface="Geneva" charset="0"/>
                <a:cs typeface="Geneva" charset="0"/>
              </a:rPr>
              <a:t>Entropy</a:t>
            </a:r>
            <a:endParaRPr lang="zh-CN" altLang="en-US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4580" y="4951076"/>
            <a:ext cx="19356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Geneva" charset="0"/>
                <a:ea typeface="Geneva" charset="0"/>
                <a:cs typeface="Geneva" charset="0"/>
              </a:rPr>
              <a:t>Weighted Approximate Ranking  </a:t>
            </a:r>
          </a:p>
        </p:txBody>
      </p:sp>
    </p:spTree>
    <p:extLst>
      <p:ext uri="{BB962C8B-B14F-4D97-AF65-F5344CB8AC3E}">
        <p14:creationId xmlns:p14="http://schemas.microsoft.com/office/powerpoint/2010/main" val="996853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570615" y="6499190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分析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分析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优势</a:t>
            </a:r>
          </a:p>
          <a:p>
            <a:endParaRPr lang="zh-CN" altLang="en-US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修改损失函数的方法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无需改变原本网络结构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，仅在训练时在整体网络的输出层进行修改，较为简单。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缺陷</a:t>
            </a:r>
          </a:p>
          <a:p>
            <a:endParaRPr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由于卷积神经网络结构的局限，绝大多数损失函数（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P-Ranking,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WARP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等）仅针对输入图像给出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固定个数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的判别，不适于数据样本标签数各不相同的数据集，此为本方法最大最致命的缺陷。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913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实验基本设定</a:t>
            </a:r>
          </a:p>
          <a:p>
            <a:endParaRPr lang="zh-CN" altLang="en-US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基本框架 采用单标签图像分类的卷积神经网络结构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VGG-16</a:t>
            </a:r>
            <a:endParaRPr lang="zh-CN" altLang="en-US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数据集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Microsoft Common </a:t>
            </a:r>
            <a:r>
              <a:rPr lang="en-US" altLang="zh-CN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Objects in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Context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MSCOCO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评价标准 采用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Precision-Recall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体系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，计算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mean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Average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Precision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假设框架输出类别为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，数据集总类别数为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，每个输入样本中包含的类别数为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，则对每个输入样本：</a:t>
            </a: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       若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大于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，则在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个类别中随机选取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个作为该样本的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ground-truth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；</a:t>
            </a:r>
          </a:p>
          <a:p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      若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小于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，则随机选取其余（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N-C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）类中随机选取（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C-K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）个补全。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03390" y="6499190"/>
            <a:ext cx="3185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32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4703390" y="6499190"/>
            <a:ext cx="3185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035" y="1284791"/>
            <a:ext cx="756472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en-US" altLang="zh-CN" b="1" dirty="0" smtClean="0">
                <a:latin typeface="Heiti SC Light" charset="-122"/>
                <a:ea typeface="Heiti SC Light" charset="-122"/>
                <a:cs typeface="Heiti SC Light" charset="-122"/>
              </a:rPr>
              <a:t>Note</a:t>
            </a:r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endParaRPr kumimoji="1" lang="zh-CN" altLang="en-US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	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1-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 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=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5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N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=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80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（背景类不予考虑）</a:t>
            </a:r>
          </a:p>
          <a:p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	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2-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各评价指标定义如下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58835"/>
              </p:ext>
            </p:extLst>
          </p:nvPr>
        </p:nvGraphicFramePr>
        <p:xfrm>
          <a:off x="951641" y="2006099"/>
          <a:ext cx="7263067" cy="212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76579"/>
                <a:gridCol w="1296622"/>
                <a:gridCol w="1296622"/>
                <a:gridCol w="1296622"/>
                <a:gridCol w="12966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Metric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C-Entropy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33.43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31.75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58.84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48.12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Softmax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31.22</a:t>
                      </a:r>
                      <a:endParaRPr lang="zh-CN" altLang="en-US" dirty="0" smtClean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47.82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PW-Ranking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26.83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31.93</a:t>
                      </a:r>
                      <a:endParaRPr lang="zh-CN" altLang="en-US" b="1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58.00</a:t>
                      </a:r>
                      <a:endParaRPr lang="zh-CN" altLang="en-US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46.59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WARP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35.60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60.49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48.59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37" y="5919948"/>
            <a:ext cx="4521272" cy="5531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104" y="5334573"/>
            <a:ext cx="4191485" cy="5319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714" y="4482419"/>
            <a:ext cx="2248952" cy="18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1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75273"/>
              </p:ext>
            </p:extLst>
          </p:nvPr>
        </p:nvGraphicFramePr>
        <p:xfrm>
          <a:off x="319461" y="2006099"/>
          <a:ext cx="8559689" cy="212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76579"/>
                <a:gridCol w="1296622"/>
                <a:gridCol w="1296622"/>
                <a:gridCol w="1296622"/>
                <a:gridCol w="1296622"/>
                <a:gridCol w="12966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Metric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mAP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C-Entropy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33.43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31.75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58.84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48.12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Softmax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31.22</a:t>
                      </a:r>
                      <a:endParaRPr lang="zh-CN" altLang="en-US" dirty="0" smtClean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47.82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PW-Ranking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26.83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31.93</a:t>
                      </a:r>
                      <a:endParaRPr lang="zh-CN" altLang="en-US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58.00</a:t>
                      </a:r>
                      <a:endParaRPr lang="zh-CN" altLang="en-US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46.59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WARP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35.60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60.49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48.59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703390" y="6499190"/>
            <a:ext cx="3185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035" y="1284791"/>
            <a:ext cx="756472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en-US" altLang="zh-CN" b="1" dirty="0" smtClean="0">
                <a:latin typeface="Heiti SC Light" charset="-122"/>
                <a:ea typeface="Heiti SC Light" charset="-122"/>
                <a:cs typeface="Heiti SC Light" charset="-122"/>
              </a:rPr>
              <a:t>Note</a:t>
            </a:r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endParaRPr kumimoji="1" lang="zh-CN" altLang="en-US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	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1-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AP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直观上看即类别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Precision-Recall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曲线下方面积</a:t>
            </a:r>
          </a:p>
          <a:p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	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2-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 err="1" smtClean="0">
                <a:latin typeface="Heiti SC Light" charset="-122"/>
                <a:ea typeface="Heiti SC Light" charset="-122"/>
                <a:cs typeface="Heiti SC Light" charset="-122"/>
              </a:rPr>
              <a:t>mAP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是所有类别</a:t>
            </a:r>
            <a:r>
              <a:rPr kumimoji="1"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AP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平均</a:t>
            </a:r>
          </a:p>
        </p:txBody>
      </p:sp>
    </p:spTree>
    <p:extLst>
      <p:ext uri="{BB962C8B-B14F-4D97-AF65-F5344CB8AC3E}">
        <p14:creationId xmlns:p14="http://schemas.microsoft.com/office/powerpoint/2010/main" val="647688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19461" y="2006099"/>
          <a:ext cx="8559689" cy="212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76579"/>
                <a:gridCol w="1296622"/>
                <a:gridCol w="1296622"/>
                <a:gridCol w="1296622"/>
                <a:gridCol w="1296622"/>
                <a:gridCol w="12966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Metric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recall</a:t>
                      </a:r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Overall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Per-class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precision</a:t>
                      </a:r>
                      <a:endParaRPr lang="zh-CN" altLang="en-US" dirty="0" smtClean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mAP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C-Entropy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33.43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31.75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58.84</a:t>
                      </a:r>
                      <a:endParaRPr lang="zh-CN" altLang="en-US" dirty="0"/>
                    </a:p>
                  </a:txBody>
                  <a:tcP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48.12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Softmax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31.22</a:t>
                      </a:r>
                      <a:endParaRPr lang="zh-CN" altLang="en-US" dirty="0" smtClean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47.82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PW-Ranking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26.83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31.93</a:t>
                      </a:r>
                      <a:endParaRPr lang="zh-CN" altLang="en-US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58.00</a:t>
                      </a:r>
                      <a:endParaRPr lang="zh-CN" altLang="en-US" dirty="0"/>
                    </a:p>
                  </a:txBody>
                  <a:tcP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46.59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CNN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WARP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35.60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60.49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48.59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703390" y="6499190"/>
            <a:ext cx="3185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035" y="1284791"/>
            <a:ext cx="75647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Experiments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基于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和初步试验结果可得：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损失函数</a:t>
            </a:r>
            <a:r>
              <a:rPr lang="en-US" altLang="zh-CN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WARP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效果最好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，但也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限制了输出类别个数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，因而达到瓶颈无法继续大幅提升。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损失函数</a:t>
            </a:r>
            <a:r>
              <a:rPr lang="en-US" altLang="zh-CN" b="1" dirty="0" err="1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Softmax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Cross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Entropy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不限制输出类别个数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，但</a:t>
            </a: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效果较差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77314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26907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987395" y="6499190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基本思路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基本思路</a:t>
            </a:r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检测任务中的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endParaRPr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多标签图像分类本质上是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被弱化的物体检测（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weak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object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detection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通过引入检测网络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Fast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Faster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中的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Region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Of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Interest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的思想，对单标签图像分类网络微调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270" y="3668094"/>
            <a:ext cx="1473873" cy="19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8935" y="3668094"/>
            <a:ext cx="1365930" cy="19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140" y="3668094"/>
            <a:ext cx="1467466" cy="190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336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367033" y="6499190"/>
            <a:ext cx="2521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Region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Proposal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Region Proposal</a:t>
            </a:r>
            <a:endParaRPr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RCNN,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Fast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Selective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Search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Faster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Region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Proposal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Network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（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RPN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通过第一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个卷积层将特征图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每个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滑窗位置编码成一个特征向量，第二个卷积层对应每个滑窗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位置的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proposal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给出得分，取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Top-k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输出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k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个区域建议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463" y="2793267"/>
            <a:ext cx="5751760" cy="22368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98637" y="4140757"/>
            <a:ext cx="1757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Sliding</a:t>
            </a:r>
            <a:r>
              <a:rPr lang="zh-CN" altLang="en-US" sz="16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Windows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4029881" y="4627496"/>
            <a:ext cx="8435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Low-d</a:t>
            </a:r>
            <a:r>
              <a:rPr lang="zh-CN" altLang="en-US" sz="16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</a:p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vector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0426" y="2833219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Heiti SC Light" charset="-122"/>
                <a:ea typeface="Heiti SC Light" charset="-122"/>
                <a:cs typeface="Heiti SC Light" charset="-122"/>
              </a:rPr>
              <a:t>ReLU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09487" y="4771353"/>
            <a:ext cx="603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Heiti SC Light" charset="-122"/>
                <a:ea typeface="Heiti SC Light" charset="-122"/>
                <a:cs typeface="Heiti SC Light" charset="-122"/>
              </a:rPr>
              <a:t>FCN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46" y="2753833"/>
            <a:ext cx="1056777" cy="231572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503363" y="2968687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Heiti SC Light" charset="-122"/>
                <a:ea typeface="Heiti SC Light" charset="-122"/>
                <a:cs typeface="Heiti SC Light" charset="-122"/>
              </a:rPr>
              <a:t>Score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23206" y="4562183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Proposal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08596" y="4750606"/>
            <a:ext cx="1468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Feature</a:t>
            </a:r>
            <a:r>
              <a:rPr lang="zh-CN" altLang="en-US" sz="16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map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632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772593" y="649919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Pooling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Pooling</a:t>
            </a:r>
            <a:endParaRPr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RPN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从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Feature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map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里提取出不同大小的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，通过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Pooling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将其映射成大小固定的矩形框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立方体 22"/>
          <p:cNvSpPr/>
          <p:nvPr/>
        </p:nvSpPr>
        <p:spPr>
          <a:xfrm>
            <a:off x="2357928" y="2946502"/>
            <a:ext cx="1133904" cy="3200246"/>
          </a:xfrm>
          <a:prstGeom prst="cube">
            <a:avLst>
              <a:gd name="adj" fmla="val 83489"/>
            </a:avLst>
          </a:prstGeom>
          <a:solidFill>
            <a:srgbClr val="FF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2720102" y="3489606"/>
            <a:ext cx="862591" cy="2199939"/>
          </a:xfrm>
          <a:prstGeom prst="cube">
            <a:avLst>
              <a:gd name="adj" fmla="val 76554"/>
            </a:avLst>
          </a:prstGeom>
          <a:solidFill>
            <a:srgbClr val="FF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3114435" y="4024482"/>
            <a:ext cx="540133" cy="1285810"/>
          </a:xfrm>
          <a:prstGeom prst="cube">
            <a:avLst>
              <a:gd name="adj" fmla="val 66975"/>
            </a:avLst>
          </a:prstGeom>
          <a:solidFill>
            <a:srgbClr val="FF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28" y="4460106"/>
            <a:ext cx="987603" cy="371875"/>
          </a:xfrm>
          <a:prstGeom prst="rect">
            <a:avLst/>
          </a:prstGeom>
        </p:spPr>
      </p:pic>
      <p:sp>
        <p:nvSpPr>
          <p:cNvPr id="29" name="立方体 28"/>
          <p:cNvSpPr/>
          <p:nvPr/>
        </p:nvSpPr>
        <p:spPr>
          <a:xfrm>
            <a:off x="5491558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立方体 29"/>
          <p:cNvSpPr/>
          <p:nvPr/>
        </p:nvSpPr>
        <p:spPr>
          <a:xfrm>
            <a:off x="5627752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立方体 30"/>
          <p:cNvSpPr/>
          <p:nvPr/>
        </p:nvSpPr>
        <p:spPr>
          <a:xfrm>
            <a:off x="5774490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/>
          <p:cNvSpPr/>
          <p:nvPr/>
        </p:nvSpPr>
        <p:spPr>
          <a:xfrm>
            <a:off x="5910684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立方体 33"/>
          <p:cNvSpPr/>
          <p:nvPr/>
        </p:nvSpPr>
        <p:spPr>
          <a:xfrm>
            <a:off x="6054429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6190623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立方体 35"/>
          <p:cNvSpPr/>
          <p:nvPr/>
        </p:nvSpPr>
        <p:spPr>
          <a:xfrm>
            <a:off x="6337361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立方体 36"/>
          <p:cNvSpPr/>
          <p:nvPr/>
        </p:nvSpPr>
        <p:spPr>
          <a:xfrm>
            <a:off x="6473555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立方体 38"/>
          <p:cNvSpPr/>
          <p:nvPr/>
        </p:nvSpPr>
        <p:spPr>
          <a:xfrm>
            <a:off x="6617300" y="4272223"/>
            <a:ext cx="402336" cy="807269"/>
          </a:xfrm>
          <a:prstGeom prst="cube">
            <a:avLst>
              <a:gd name="adj" fmla="val 63862"/>
            </a:avLst>
          </a:prstGeom>
          <a:solidFill>
            <a:srgbClr val="EE7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立方体 39"/>
          <p:cNvSpPr/>
          <p:nvPr/>
        </p:nvSpPr>
        <p:spPr>
          <a:xfrm>
            <a:off x="3114435" y="4160571"/>
            <a:ext cx="402336" cy="807269"/>
          </a:xfrm>
          <a:prstGeom prst="cube">
            <a:avLst>
              <a:gd name="adj" fmla="val 55628"/>
            </a:avLst>
          </a:prstGeom>
          <a:solidFill>
            <a:srgbClr val="F5D2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969168" y="4831981"/>
            <a:ext cx="1322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r>
              <a:rPr lang="zh-CN" altLang="en-US" sz="16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Pooling</a:t>
            </a:r>
            <a:endParaRPr lang="zh-CN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2564816" y="3140166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Heiti SC Light" charset="-122"/>
                <a:ea typeface="Heiti SC Light" charset="-122"/>
                <a:cs typeface="Heiti SC Light" charset="-122"/>
              </a:rPr>
              <a:t>W</a:t>
            </a:r>
            <a:endParaRPr lang="zh-CN" altLang="en-US" sz="1600" b="1" dirty="0"/>
          </a:p>
        </p:txBody>
      </p:sp>
      <p:sp>
        <p:nvSpPr>
          <p:cNvPr id="43" name="矩形 42"/>
          <p:cNvSpPr/>
          <p:nvPr/>
        </p:nvSpPr>
        <p:spPr>
          <a:xfrm>
            <a:off x="2022029" y="4848854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Heiti SC Light" charset="-122"/>
                <a:ea typeface="Heiti SC Light" charset="-122"/>
                <a:cs typeface="Heiti SC Light" charset="-122"/>
              </a:rPr>
              <a:t>H</a:t>
            </a:r>
            <a:endParaRPr lang="zh-CN" altLang="en-US" sz="1600" b="1" dirty="0"/>
          </a:p>
        </p:txBody>
      </p:sp>
      <p:sp>
        <p:nvSpPr>
          <p:cNvPr id="44" name="矩形 43"/>
          <p:cNvSpPr/>
          <p:nvPr/>
        </p:nvSpPr>
        <p:spPr>
          <a:xfrm>
            <a:off x="6807928" y="4931987"/>
            <a:ext cx="354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w</a:t>
            </a:r>
            <a:endParaRPr lang="zh-CN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6993468" y="439680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h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097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774330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863965" y="6499190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总体流程图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总体流程图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基于以上分析，给出初步算法设计如下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654297" y="3727923"/>
            <a:ext cx="8014318" cy="659041"/>
            <a:chOff x="710035" y="3645449"/>
            <a:chExt cx="8014318" cy="659041"/>
          </a:xfrm>
        </p:grpSpPr>
        <p:grpSp>
          <p:nvGrpSpPr>
            <p:cNvPr id="43" name="组 42"/>
            <p:cNvGrpSpPr/>
            <p:nvPr/>
          </p:nvGrpSpPr>
          <p:grpSpPr>
            <a:xfrm>
              <a:off x="710035" y="3645449"/>
              <a:ext cx="8014318" cy="659041"/>
              <a:chOff x="623782" y="2828774"/>
              <a:chExt cx="8014318" cy="65904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23782" y="2837097"/>
                <a:ext cx="1190501" cy="650718"/>
              </a:xfrm>
              <a:prstGeom prst="rect">
                <a:avLst/>
              </a:prstGeom>
              <a:solidFill>
                <a:srgbClr val="F5D2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Images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465945" y="2828774"/>
                <a:ext cx="826978" cy="650718"/>
              </a:xfrm>
              <a:prstGeom prst="rect">
                <a:avLst/>
              </a:prstGeom>
              <a:solidFill>
                <a:srgbClr val="FF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CNN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858393" y="2828774"/>
                <a:ext cx="775061" cy="650718"/>
              </a:xfrm>
              <a:prstGeom prst="rect">
                <a:avLst/>
              </a:prstGeom>
              <a:solidFill>
                <a:srgbClr val="FF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RPN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169733" y="2837097"/>
                <a:ext cx="1164562" cy="650718"/>
              </a:xfrm>
              <a:prstGeom prst="rect">
                <a:avLst/>
              </a:prstGeom>
              <a:solidFill>
                <a:srgbClr val="FF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ROI</a:t>
                </a:r>
                <a:r>
                  <a:rPr kumimoji="1" lang="zh-CN" altLang="en-US" dirty="0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 </a:t>
                </a:r>
                <a:r>
                  <a:rPr kumimoji="1" lang="en-US" altLang="zh-CN" dirty="0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Pooling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637063" y="2837097"/>
                <a:ext cx="925362" cy="650718"/>
              </a:xfrm>
              <a:prstGeom prst="rect">
                <a:avLst/>
              </a:prstGeom>
              <a:solidFill>
                <a:srgbClr val="FFC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FCNs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292923" y="2828774"/>
                <a:ext cx="222624" cy="650718"/>
              </a:xfrm>
              <a:prstGeom prst="rect">
                <a:avLst/>
              </a:prstGeom>
              <a:solidFill>
                <a:srgbClr val="EE777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813391" y="2837097"/>
                <a:ext cx="222624" cy="650718"/>
              </a:xfrm>
              <a:prstGeom prst="rect">
                <a:avLst/>
              </a:prstGeom>
              <a:solidFill>
                <a:srgbClr val="EE777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33455" y="2828774"/>
                <a:ext cx="222624" cy="650718"/>
              </a:xfrm>
              <a:prstGeom prst="rect">
                <a:avLst/>
              </a:prstGeom>
              <a:solidFill>
                <a:srgbClr val="EE777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7972888" y="2828774"/>
                <a:ext cx="665212" cy="650718"/>
              </a:xfrm>
              <a:prstGeom prst="rect">
                <a:avLst/>
              </a:prstGeom>
              <a:solidFill>
                <a:srgbClr val="F5D2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mtClean="0">
                    <a:solidFill>
                      <a:schemeClr val="tx1"/>
                    </a:solidFill>
                    <a:latin typeface="Heiti SC Light" charset="-122"/>
                    <a:ea typeface="Heiti SC Light" charset="-122"/>
                    <a:cs typeface="Heiti SC Light" charset="-122"/>
                  </a:rPr>
                  <a:t>Cls</a:t>
                </a:r>
                <a:endParaRPr kumimoji="1" lang="zh-CN" altLang="en-US" dirty="0">
                  <a:solidFill>
                    <a:schemeClr val="tx1"/>
                  </a:solidFill>
                  <a:latin typeface="Heiti SC Light" charset="-122"/>
                  <a:ea typeface="Heiti SC Light" charset="-122"/>
                  <a:cs typeface="Heiti SC Light" charset="-122"/>
                </a:endParaRPr>
              </a:p>
            </p:txBody>
          </p:sp>
        </p:grp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21389" y="3894838"/>
              <a:ext cx="300994" cy="15010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54992" y="3894837"/>
              <a:ext cx="284085" cy="150103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33353" y="3894837"/>
              <a:ext cx="278328" cy="150103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7241" y="3894836"/>
              <a:ext cx="374020" cy="150103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3827" y="3904079"/>
              <a:ext cx="395344" cy="150103"/>
            </a:xfrm>
            <a:prstGeom prst="rect">
              <a:avLst/>
            </a:prstGeom>
          </p:spPr>
        </p:pic>
      </p:grpSp>
      <p:sp>
        <p:nvSpPr>
          <p:cNvPr id="58" name="矩形 57"/>
          <p:cNvSpPr/>
          <p:nvPr/>
        </p:nvSpPr>
        <p:spPr>
          <a:xfrm>
            <a:off x="1185616" y="4679178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Preprocessed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Images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60339" y="3128490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Feature</a:t>
            </a:r>
            <a:r>
              <a:rPr lang="zh-CN" altLang="en-US" sz="1600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maps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19768" y="4679069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ROI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lang="en-US" altLang="zh-CN" sz="1600" dirty="0" smtClean="0">
                <a:latin typeface="Heiti SC Light" charset="-122"/>
                <a:ea typeface="Heiti SC Light" charset="-122"/>
                <a:cs typeface="Heiti SC Light" charset="-122"/>
              </a:rPr>
              <a:t>Proposals</a:t>
            </a:r>
            <a:endParaRPr lang="zh-CN" altLang="en-US" sz="16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cxnSp>
        <p:nvCxnSpPr>
          <p:cNvPr id="5" name="直线箭头连接符 4"/>
          <p:cNvCxnSpPr>
            <a:stCxn id="58" idx="0"/>
            <a:endCxn id="55" idx="2"/>
          </p:cNvCxnSpPr>
          <p:nvPr/>
        </p:nvCxnSpPr>
        <p:spPr>
          <a:xfrm flipV="1">
            <a:off x="1955218" y="4386964"/>
            <a:ext cx="0" cy="29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59" idx="2"/>
            <a:endCxn id="54" idx="0"/>
          </p:cNvCxnSpPr>
          <p:nvPr/>
        </p:nvCxnSpPr>
        <p:spPr>
          <a:xfrm>
            <a:off x="3434750" y="3467044"/>
            <a:ext cx="0" cy="26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60" idx="0"/>
            <a:endCxn id="56" idx="2"/>
          </p:cNvCxnSpPr>
          <p:nvPr/>
        </p:nvCxnSpPr>
        <p:spPr>
          <a:xfrm flipH="1" flipV="1">
            <a:off x="4775282" y="4378641"/>
            <a:ext cx="4095" cy="30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144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56324" y="6499190"/>
            <a:ext cx="183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96" y="882127"/>
            <a:ext cx="4305974" cy="14484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10035" y="1284792"/>
            <a:ext cx="78783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7288" y="1172584"/>
            <a:ext cx="4404376" cy="66697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919" y="3263741"/>
            <a:ext cx="4349951" cy="1850316"/>
          </a:xfrm>
          <a:prstGeom prst="rect">
            <a:avLst/>
          </a:prstGeom>
        </p:spPr>
      </p:pic>
      <p:sp>
        <p:nvSpPr>
          <p:cNvPr id="23" name="平行四边形 22"/>
          <p:cNvSpPr/>
          <p:nvPr/>
        </p:nvSpPr>
        <p:spPr>
          <a:xfrm rot="16200000" flipH="1">
            <a:off x="-761324" y="3708867"/>
            <a:ext cx="3131000" cy="960065"/>
          </a:xfrm>
          <a:prstGeom prst="parallelogram">
            <a:avLst>
              <a:gd name="adj" fmla="val 10070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543332" y="3294145"/>
            <a:ext cx="1180046" cy="1763118"/>
          </a:xfrm>
          <a:prstGeom prst="cube">
            <a:avLst>
              <a:gd name="adj" fmla="val 45262"/>
            </a:avLst>
          </a:prstGeom>
          <a:solidFill>
            <a:srgbClr val="FF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026" y="3390928"/>
            <a:ext cx="994102" cy="147626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754" y="3390928"/>
            <a:ext cx="180166" cy="14762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02958" y="2938382"/>
            <a:ext cx="142771" cy="2576766"/>
          </a:xfrm>
          <a:prstGeom prst="rect">
            <a:avLst/>
          </a:prstGeom>
          <a:solidFill>
            <a:srgbClr val="EE777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07436" y="3240614"/>
            <a:ext cx="138293" cy="367721"/>
          </a:xfrm>
          <a:prstGeom prst="rect">
            <a:avLst/>
          </a:prstGeom>
          <a:solidFill>
            <a:srgbClr val="D32F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661254">
            <a:off x="6398242" y="4618417"/>
            <a:ext cx="252741" cy="959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1421" y="4005507"/>
            <a:ext cx="323959" cy="15395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47204" y="4269875"/>
            <a:ext cx="998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200" dirty="0" smtClean="0">
                <a:latin typeface="Heiti SC Light" charset="-122"/>
                <a:ea typeface="Heiti SC Light" charset="-122"/>
                <a:cs typeface="Heiti SC Light" charset="-122"/>
              </a:rPr>
              <a:t>CNN</a:t>
            </a:r>
            <a:endParaRPr lang="zh-CN" altLang="en-US" sz="12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17870" y="4889107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200" dirty="0" smtClean="0">
                <a:latin typeface="Heiti SC Light" charset="-122"/>
                <a:ea typeface="Heiti SC Light" charset="-122"/>
                <a:cs typeface="Heiti SC Light" charset="-122"/>
              </a:rPr>
              <a:t>FCNs</a:t>
            </a:r>
            <a:endParaRPr lang="zh-CN" altLang="en-US" sz="12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67447" y="39999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mr-IN" altLang="zh-CN" sz="1200" smtClean="0">
                <a:latin typeface="Heiti SC Light" charset="-122"/>
                <a:ea typeface="Heiti SC Light" charset="-122"/>
                <a:cs typeface="Heiti SC Light" charset="-122"/>
              </a:rPr>
              <a:t>…</a:t>
            </a:r>
            <a:endParaRPr lang="zh-CN" altLang="en-US" sz="12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55209" y="5599462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1200" dirty="0" smtClean="0"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en-US" altLang="zh-CN" sz="1200" dirty="0" err="1" smtClean="0">
                <a:latin typeface="Heiti SC Light" charset="-122"/>
                <a:ea typeface="Heiti SC Light" charset="-122"/>
                <a:cs typeface="Heiti SC Light" charset="-122"/>
              </a:rPr>
              <a:t>Softmax</a:t>
            </a:r>
            <a:endParaRPr lang="zh-CN" altLang="en-US" sz="12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9" name="平行四边形 38"/>
          <p:cNvSpPr/>
          <p:nvPr/>
        </p:nvSpPr>
        <p:spPr>
          <a:xfrm rot="16200000" flipH="1">
            <a:off x="802583" y="3897164"/>
            <a:ext cx="1763118" cy="557080"/>
          </a:xfrm>
          <a:prstGeom prst="parallelogram">
            <a:avLst>
              <a:gd name="adj" fmla="val 100702"/>
            </a:avLst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565" y="4052082"/>
            <a:ext cx="323959" cy="15395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2840" y="5057263"/>
            <a:ext cx="1135740" cy="41092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6970" y="4688904"/>
            <a:ext cx="1136999" cy="480963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685352" y="5468191"/>
            <a:ext cx="700064" cy="439889"/>
          </a:xfrm>
          <a:prstGeom prst="rect">
            <a:avLst/>
          </a:prstGeom>
          <a:solidFill>
            <a:srgbClr val="F5D2D0">
              <a:alpha val="63137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gt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-ROI</a:t>
            </a:r>
            <a:endParaRPr kumimoji="1" lang="zh-CN" altLang="en-US" sz="1200"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62371" y="5112607"/>
            <a:ext cx="323959" cy="153957"/>
          </a:xfrm>
          <a:prstGeom prst="rect">
            <a:avLst/>
          </a:prstGeom>
        </p:spPr>
      </p:pic>
      <p:cxnSp>
        <p:nvCxnSpPr>
          <p:cNvPr id="48" name="直线箭头连接符 47"/>
          <p:cNvCxnSpPr>
            <a:endCxn id="43" idx="1"/>
          </p:cNvCxnSpPr>
          <p:nvPr/>
        </p:nvCxnSpPr>
        <p:spPr>
          <a:xfrm flipV="1">
            <a:off x="812350" y="5688136"/>
            <a:ext cx="4873002" cy="974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endCxn id="23" idx="2"/>
          </p:cNvCxnSpPr>
          <p:nvPr/>
        </p:nvCxnSpPr>
        <p:spPr>
          <a:xfrm flipH="1" flipV="1">
            <a:off x="804177" y="5270998"/>
            <a:ext cx="16347" cy="434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031184" y="2125620"/>
            <a:ext cx="700064" cy="439889"/>
          </a:xfrm>
          <a:prstGeom prst="rect">
            <a:avLst/>
          </a:prstGeom>
          <a:solidFill>
            <a:srgbClr val="F5D2D0">
              <a:alpha val="63137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bbox</a:t>
            </a:r>
            <a:endParaRPr kumimoji="1" lang="zh-CN" altLang="en-US" sz="1200" dirty="0" smtClean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kumimoji="1" lang="en-US" altLang="zh-CN" sz="1200" dirty="0" err="1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reg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endParaRPr kumimoji="1" lang="zh-CN" altLang="en-US" sz="1200"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cxnSp>
        <p:nvCxnSpPr>
          <p:cNvPr id="46" name="直线连接符 45"/>
          <p:cNvCxnSpPr/>
          <p:nvPr/>
        </p:nvCxnSpPr>
        <p:spPr>
          <a:xfrm flipV="1">
            <a:off x="7835398" y="2379112"/>
            <a:ext cx="17559" cy="115318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7876265" y="2379111"/>
            <a:ext cx="152400" cy="394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386894" y="5417691"/>
            <a:ext cx="125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Training</a:t>
            </a:r>
            <a:endParaRPr lang="zh-CN" alt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619190" y="2814913"/>
            <a:ext cx="125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2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Training</a:t>
            </a:r>
            <a:endParaRPr lang="zh-CN" alt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05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56324" y="6499190"/>
            <a:ext cx="183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96" y="882127"/>
            <a:ext cx="4305974" cy="14484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10035" y="1284792"/>
            <a:ext cx="78783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数据驱动</a:t>
            </a: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训练过程中同时输入标注的</a:t>
            </a:r>
            <a:r>
              <a:rPr lang="en-US" altLang="zh-CN" dirty="0" err="1" smtClean="0">
                <a:latin typeface="Heiti SC Light" charset="-122"/>
                <a:ea typeface="Heiti SC Light" charset="-122"/>
                <a:cs typeface="Heiti SC Light" charset="-122"/>
              </a:rPr>
              <a:t>gt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-ROIs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36076"/>
              </p:ext>
            </p:extLst>
          </p:nvPr>
        </p:nvGraphicFramePr>
        <p:xfrm>
          <a:off x="1066859" y="3668094"/>
          <a:ext cx="6898221" cy="154857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41827"/>
                <a:gridCol w="2482584"/>
                <a:gridCol w="1283315"/>
                <a:gridCol w="1290495"/>
              </a:tblGrid>
              <a:tr h="5614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Datasets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Train/Test/Val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Category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number</a:t>
                      </a:r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Segmented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objects</a:t>
                      </a:r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60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PASCAL</a:t>
                      </a:r>
                      <a:r>
                        <a:rPr lang="zh-CN" altLang="en-US" dirty="0" smtClean="0">
                          <a:latin typeface="+mn-lt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VOC</a:t>
                      </a:r>
                      <a:r>
                        <a:rPr lang="zh-CN" altLang="en-US" baseline="0" dirty="0" smtClean="0">
                          <a:latin typeface="+mn-lt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2007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9963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20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24,640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46688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MSCOCO</a:t>
                      </a:r>
                      <a:r>
                        <a:rPr lang="zh-CN" altLang="en-US" baseline="0" dirty="0" smtClean="0">
                          <a:latin typeface="+mn-lt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2014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82,783/40,775/40,504</a:t>
                      </a:r>
                      <a:endParaRPr lang="zh-CN" altLang="en-US" dirty="0" smtClean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80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n-lt"/>
                          <a:ea typeface="Helvetica" charset="0"/>
                          <a:cs typeface="Helvetica" charset="0"/>
                        </a:rPr>
                        <a:t>1000k+</a:t>
                      </a:r>
                      <a:endParaRPr lang="zh-CN" altLang="en-US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517288" y="1172584"/>
            <a:ext cx="957431" cy="66697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054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56324" y="6499190"/>
            <a:ext cx="183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96" y="882127"/>
            <a:ext cx="4305974" cy="144842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474724" y="1172584"/>
            <a:ext cx="753031" cy="66697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0035" y="1284792"/>
            <a:ext cx="787838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卷积神经网络</a:t>
            </a: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主网络计算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Feature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map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传统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CNN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VGG16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残差网络：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ResNet101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，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ResNet152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双路径网络：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DPN92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755" y="2803152"/>
            <a:ext cx="2062651" cy="1141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65177" y="3427621"/>
            <a:ext cx="1029072" cy="215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755" y="4888745"/>
            <a:ext cx="1152459" cy="155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77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56324" y="6499190"/>
            <a:ext cx="183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算法设计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96" y="882127"/>
            <a:ext cx="4305974" cy="14484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10035" y="1284792"/>
            <a:ext cx="787838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具体细节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损失函数</a:t>
            </a: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多任务损失函数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Multi-task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endParaRPr lang="zh-CN" altLang="en-US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在训练过程中针对 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多标签分类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和 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物体定位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两个任务进行联合训练，提高准确率。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7" name="矩形 6"/>
          <p:cNvSpPr/>
          <p:nvPr/>
        </p:nvSpPr>
        <p:spPr>
          <a:xfrm flipH="1">
            <a:off x="6363220" y="1172584"/>
            <a:ext cx="558443" cy="66697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958383" y="4095026"/>
            <a:ext cx="7093824" cy="1585368"/>
            <a:chOff x="958383" y="4095026"/>
            <a:chExt cx="7093824" cy="15853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383" y="4095026"/>
              <a:ext cx="4811486" cy="62177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8025" y="4804030"/>
              <a:ext cx="3873500" cy="3339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8025" y="5310280"/>
              <a:ext cx="2038661" cy="3701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0276" y="5324182"/>
              <a:ext cx="3591931" cy="30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023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961676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233710" y="6499190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Results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PASCAL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VOC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2007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实验结果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035" y="1284791"/>
            <a:ext cx="756472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实验结果：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Results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PASCAL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VOC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2007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Average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Precision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Training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23825"/>
              </p:ext>
            </p:extLst>
          </p:nvPr>
        </p:nvGraphicFramePr>
        <p:xfrm>
          <a:off x="1186539" y="4496554"/>
          <a:ext cx="6770914" cy="138139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42639"/>
                <a:gridCol w="798117"/>
                <a:gridCol w="798117"/>
                <a:gridCol w="798117"/>
                <a:gridCol w="798117"/>
                <a:gridCol w="798117"/>
                <a:gridCol w="798117"/>
                <a:gridCol w="798117"/>
                <a:gridCol w="441456"/>
              </a:tblGrid>
              <a:tr h="293308">
                <a:tc>
                  <a:txBody>
                    <a:bodyPr/>
                    <a:lstStyle/>
                    <a:p>
                      <a:r>
                        <a:rPr lang="en-US" altLang="zh-CN" sz="900" b="1" dirty="0" smtClean="0"/>
                        <a:t>Method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err="1" smtClean="0"/>
                        <a:t>RPNAcc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 err="1" smtClean="0"/>
                        <a:t>RPNLogLoss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RPNL1Loss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err="1" smtClean="0"/>
                        <a:t>OverallAcc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err="1" smtClean="0"/>
                        <a:t>OverallLogLoss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OverallL1Loss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Memory</a:t>
                      </a:r>
                      <a:r>
                        <a:rPr lang="zh-CN" altLang="en-US" sz="900" b="1" dirty="0" smtClean="0"/>
                        <a:t> </a:t>
                      </a:r>
                      <a:r>
                        <a:rPr lang="en-US" altLang="zh-CN" sz="900" b="1" dirty="0" smtClean="0"/>
                        <a:t>Usage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Rate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77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VGG16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99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9374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2199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22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6618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95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9608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050" dirty="0" smtClean="0"/>
                        <a:t>10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2946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52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4641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b="1" dirty="0" smtClean="0"/>
                        <a:t>2893MiB</a:t>
                      </a:r>
                      <a:endParaRPr lang="zh-CN" altLang="en-US" sz="1050" b="1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 smtClean="0"/>
                        <a:t>5</a:t>
                      </a:r>
                      <a:r>
                        <a:rPr lang="zh-CN" altLang="en-US" sz="1050" b="1" dirty="0" smtClean="0"/>
                        <a:t> </a:t>
                      </a:r>
                      <a:r>
                        <a:rPr lang="en-US" altLang="zh-CN" sz="1050" b="1" dirty="0" smtClean="0"/>
                        <a:t>fps</a:t>
                      </a:r>
                      <a:endParaRPr lang="zh-CN" altLang="en-US" sz="1050" b="1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2711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ResNet101</a:t>
                      </a:r>
                      <a:endParaRPr lang="zh-CN" altLang="en-US" sz="1050" dirty="0" smtClean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050" dirty="0" smtClean="0"/>
                        <a:t>99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1479</a:t>
                      </a:r>
                      <a:endParaRPr lang="zh-CN" altLang="en-US" sz="1050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+mn-lt"/>
                        </a:rPr>
                        <a:t>2.6694</a:t>
                      </a:r>
                      <a:endParaRPr lang="zh-CN" altLang="en-US" sz="1050" dirty="0" smtClean="0">
                        <a:latin typeface="+mn-lt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42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1176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050" dirty="0" smtClean="0"/>
                        <a:t>86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6494</a:t>
                      </a:r>
                      <a:endParaRPr lang="zh-CN" altLang="en-US" sz="1050" dirty="0" smtClean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45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6888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216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9331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altLang="zh-CN" sz="1050" dirty="0" smtClean="0"/>
                        <a:t>4341MiB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0.5</a:t>
                      </a:r>
                      <a:r>
                        <a:rPr lang="zh-CN" altLang="en-US" sz="1050" dirty="0" smtClean="0"/>
                        <a:t> </a:t>
                      </a:r>
                      <a:r>
                        <a:rPr lang="en-US" altLang="zh-CN" sz="1050" dirty="0" smtClean="0"/>
                        <a:t>fps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117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ResNet152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99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8363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0.</a:t>
                      </a:r>
                      <a:r>
                        <a:rPr lang="ru-RU" altLang="zh-CN" sz="1050" dirty="0" smtClean="0"/>
                        <a:t>5557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27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4673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95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0998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13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1103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4523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7804MiB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0.5</a:t>
                      </a:r>
                      <a:r>
                        <a:rPr lang="zh-CN" altLang="en-US" sz="1050" dirty="0" smtClean="0"/>
                        <a:t> </a:t>
                      </a:r>
                      <a:r>
                        <a:rPr lang="en-US" altLang="zh-CN" sz="1050" dirty="0" smtClean="0"/>
                        <a:t>fps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</a:tr>
              <a:tr h="27117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DPN92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99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9091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3160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20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8737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97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5827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6.4317</a:t>
                      </a:r>
                      <a:endParaRPr lang="zh-CN" altLang="en-US" sz="105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</a:t>
                      </a:r>
                      <a:r>
                        <a:rPr lang="is-IS" altLang="zh-CN" sz="1050" dirty="0" smtClean="0"/>
                        <a:t>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6188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8270MiB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0.5</a:t>
                      </a:r>
                      <a:r>
                        <a:rPr lang="zh-CN" altLang="en-US" sz="1050" dirty="0" smtClean="0"/>
                        <a:t> </a:t>
                      </a:r>
                      <a:r>
                        <a:rPr lang="en-US" altLang="zh-CN" sz="1050" dirty="0" smtClean="0"/>
                        <a:t>fps</a:t>
                      </a:r>
                      <a:endParaRPr lang="zh-CN" altLang="en-US" sz="1050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42355"/>
              </p:ext>
            </p:extLst>
          </p:nvPr>
        </p:nvGraphicFramePr>
        <p:xfrm>
          <a:off x="21772" y="2307840"/>
          <a:ext cx="9109279" cy="15457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79837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  <a:gridCol w="401402"/>
              </a:tblGrid>
              <a:tr h="370269">
                <a:tc>
                  <a:txBody>
                    <a:bodyPr/>
                    <a:lstStyle/>
                    <a:p>
                      <a:r>
                        <a:rPr lang="en-US" altLang="zh-CN" sz="900" b="1" dirty="0" smtClean="0"/>
                        <a:t>Method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 smtClean="0"/>
                        <a:t>aero-plane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 smtClean="0"/>
                        <a:t>bicycle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bird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boat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bottle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bus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car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cat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chair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cow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table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dog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horse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motor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person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plant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sheep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sofa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train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 smtClean="0"/>
                        <a:t>TV</a:t>
                      </a:r>
                      <a:endParaRPr lang="zh-CN" altLang="en-US" sz="900" b="1" dirty="0" smtClean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 err="1" smtClean="0"/>
                        <a:t>mAP</a:t>
                      </a:r>
                      <a:endParaRPr lang="zh-CN" altLang="en-US" sz="900" b="1" dirty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9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VGG16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44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57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33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43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65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37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58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64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23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93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050" dirty="0" smtClean="0"/>
                        <a:t>74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87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35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59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05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59.56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69.69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91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64.41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22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33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58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52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59.17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59.60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3082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ResNet101</a:t>
                      </a:r>
                      <a:endParaRPr lang="zh-CN" altLang="en-US" sz="1050" dirty="0" smtClean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03</a:t>
                      </a:r>
                      <a:endParaRPr lang="zh-CN" altLang="en-US" sz="1050" dirty="0" smtClean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uk-UA" altLang="zh-CN" sz="1050" dirty="0" smtClean="0"/>
                        <a:t>65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uk-UA" altLang="zh-CN" sz="1050" dirty="0" smtClean="0"/>
                        <a:t>19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55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53.16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4</a:t>
                      </a:r>
                      <a:r>
                        <a:rPr lang="fi-FI" altLang="zh-CN" sz="1050" dirty="0" smtClean="0"/>
                        <a:t>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99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fi-FI" altLang="zh-CN" sz="1050" dirty="0" smtClean="0"/>
                        <a:t>75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fi-FI" altLang="zh-CN" sz="1050" dirty="0" smtClean="0"/>
                        <a:t>18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50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83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28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38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98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70.35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18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uk-UA" altLang="zh-CN" sz="1050" dirty="0" smtClean="0"/>
                        <a:t>77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uk-UA" altLang="zh-CN" sz="1050" dirty="0" smtClean="0"/>
                        <a:t>50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80.33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66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97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22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38.55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61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89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70.38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uk-UA" altLang="zh-CN" sz="1050" dirty="0" smtClean="0"/>
                        <a:t>77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uk-UA" altLang="zh-CN" sz="1050" dirty="0" smtClean="0"/>
                        <a:t>48</a:t>
                      </a:r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12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384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ResNet152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61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10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77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89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64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09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52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79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49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20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71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34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81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43.56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24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54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61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83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70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54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75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67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altLang="zh-CN" sz="1050" dirty="0" smtClean="0"/>
                        <a:t>39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uk-UA" altLang="zh-CN" sz="1050" dirty="0" smtClean="0"/>
                        <a:t>00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78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06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altLang="zh-CN" sz="1050" dirty="0" smtClean="0"/>
                        <a:t>77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uk-UA" altLang="zh-CN" sz="1050" dirty="0" smtClean="0"/>
                        <a:t>43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050" dirty="0" smtClean="0"/>
                        <a:t>68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cs-CZ" altLang="zh-CN" sz="1050" dirty="0" smtClean="0"/>
                        <a:t>31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050" dirty="0" smtClean="0"/>
                        <a:t>66</a:t>
                      </a:r>
                      <a:r>
                        <a:rPr lang="en-US" altLang="zh-CN" sz="1050" dirty="0" smtClean="0"/>
                        <a:t>.</a:t>
                      </a:r>
                      <a:r>
                        <a:rPr lang="is-IS" altLang="zh-CN" sz="1050" dirty="0" smtClean="0"/>
                        <a:t>73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</a:tr>
              <a:tr h="256513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DPN92</a:t>
                      </a:r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20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576753" y="6499190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Results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MSCOCO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2014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实验结果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035" y="1284791"/>
            <a:ext cx="75647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实验结果：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Results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MSCOCO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2014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Average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Precision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&amp;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Training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Compare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to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20248"/>
              </p:ext>
            </p:extLst>
          </p:nvPr>
        </p:nvGraphicFramePr>
        <p:xfrm>
          <a:off x="478282" y="2426008"/>
          <a:ext cx="8196942" cy="17204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34459"/>
                <a:gridCol w="948812"/>
                <a:gridCol w="948812"/>
                <a:gridCol w="948812"/>
                <a:gridCol w="948812"/>
                <a:gridCol w="948812"/>
                <a:gridCol w="948812"/>
                <a:gridCol w="713697"/>
                <a:gridCol w="587828"/>
                <a:gridCol w="468086"/>
              </a:tblGrid>
              <a:tr h="353980">
                <a:tc>
                  <a:txBody>
                    <a:bodyPr/>
                    <a:lstStyle/>
                    <a:p>
                      <a:r>
                        <a:rPr lang="en-US" altLang="zh-CN" sz="1100" b="1" dirty="0" smtClean="0"/>
                        <a:t>Method</a:t>
                      </a:r>
                      <a:endParaRPr lang="zh-CN" altLang="en-US" sz="1100" b="1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/>
                        <a:t>RPNAcc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/>
                        <a:t>RPNLogLoss</a:t>
                      </a:r>
                      <a:endParaRPr lang="zh-CN" altLang="en-US" sz="1100" b="1" dirty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/>
                        <a:t>RPNL1Loss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/>
                        <a:t>OverallAcc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/>
                        <a:t>OverallLogLoss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/>
                        <a:t>OverallL1Loss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/>
                        <a:t>Memory</a:t>
                      </a:r>
                      <a:r>
                        <a:rPr lang="zh-CN" altLang="en-US" sz="1100" b="1" dirty="0" smtClean="0"/>
                        <a:t> </a:t>
                      </a:r>
                      <a:r>
                        <a:rPr lang="en-US" altLang="zh-CN" sz="1100" b="1" dirty="0" smtClean="0"/>
                        <a:t>Usage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/>
                        <a:t>Rate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/>
                        <a:t>mAP</a:t>
                      </a:r>
                      <a:endParaRPr lang="zh-CN" altLang="en-US" sz="1100" b="1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VGG16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99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9374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0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2199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22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6618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95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9608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100" dirty="0" smtClean="0"/>
                        <a:t>10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fi-FI" altLang="zh-CN" sz="1100" dirty="0" smtClean="0"/>
                        <a:t>2946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52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4641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100" b="1" dirty="0" smtClean="0"/>
                        <a:t>2893MiB</a:t>
                      </a:r>
                      <a:endParaRPr lang="zh-CN" altLang="en-US" sz="1100" b="1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/>
                        <a:t>5</a:t>
                      </a:r>
                      <a:r>
                        <a:rPr lang="zh-CN" altLang="en-US" sz="1100" b="1" dirty="0" smtClean="0"/>
                        <a:t> </a:t>
                      </a:r>
                      <a:r>
                        <a:rPr lang="en-US" altLang="zh-CN" sz="1100" b="1" dirty="0" smtClean="0"/>
                        <a:t>fps</a:t>
                      </a:r>
                      <a:endParaRPr lang="zh-CN" altLang="en-US" sz="1100" b="1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327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ResNet101</a:t>
                      </a:r>
                      <a:endParaRPr lang="zh-CN" altLang="en-US" sz="1100" dirty="0" smtClean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i-FI" altLang="zh-CN" sz="1100" dirty="0" smtClean="0"/>
                        <a:t>99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fi-FI" altLang="zh-CN" sz="1100" dirty="0" smtClean="0"/>
                        <a:t>1479</a:t>
                      </a:r>
                      <a:endParaRPr lang="zh-CN" altLang="en-US" sz="1100" dirty="0" smtClean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latin typeface="+mn-lt"/>
                        </a:rPr>
                        <a:t>2.6694</a:t>
                      </a:r>
                      <a:endParaRPr lang="zh-CN" altLang="en-US" sz="1100" dirty="0" smtClean="0">
                        <a:latin typeface="+mn-lt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cs-CZ" altLang="zh-CN" sz="1100" dirty="0" smtClean="0"/>
                        <a:t>42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cs-CZ" altLang="zh-CN" sz="1100" dirty="0" smtClean="0"/>
                        <a:t>1176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100" dirty="0" smtClean="0"/>
                        <a:t>86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cs-CZ" altLang="zh-CN" sz="1100" dirty="0" smtClean="0"/>
                        <a:t>6494</a:t>
                      </a:r>
                      <a:endParaRPr lang="zh-CN" altLang="en-US" sz="1100" dirty="0" smtClean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45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6888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216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9331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altLang="zh-CN" sz="1100" dirty="0" smtClean="0"/>
                        <a:t>4341MiB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7263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ResNet152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altLang="zh-CN" sz="1100" dirty="0" smtClean="0"/>
                        <a:t>99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cs-CZ" altLang="zh-CN" sz="1100" dirty="0" smtClean="0"/>
                        <a:t>8363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0..</a:t>
                      </a:r>
                      <a:r>
                        <a:rPr lang="ru-RU" altLang="zh-CN" sz="1100" dirty="0" smtClean="0"/>
                        <a:t>5557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27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4673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95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0998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13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1103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73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4523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7804MiB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5D2D0"/>
                    </a:solidFill>
                  </a:tcPr>
                </a:tc>
              </a:tr>
              <a:tr h="327263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DPN92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99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9091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0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3160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20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8737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dirty="0" smtClean="0"/>
                        <a:t>97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5827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6.4317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</a:t>
                      </a:r>
                      <a:r>
                        <a:rPr lang="is-IS" altLang="zh-CN" sz="1100" dirty="0" smtClean="0"/>
                        <a:t>0</a:t>
                      </a:r>
                      <a:r>
                        <a:rPr lang="en-US" altLang="zh-CN" sz="1100" dirty="0" smtClean="0"/>
                        <a:t>.</a:t>
                      </a:r>
                      <a:r>
                        <a:rPr lang="is-IS" altLang="zh-CN" sz="1100" dirty="0" smtClean="0"/>
                        <a:t>6188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8270MiB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32277"/>
              </p:ext>
            </p:extLst>
          </p:nvPr>
        </p:nvGraphicFramePr>
        <p:xfrm>
          <a:off x="958383" y="4895007"/>
          <a:ext cx="7227890" cy="8527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25938"/>
                <a:gridCol w="1066992"/>
                <a:gridCol w="1066992"/>
                <a:gridCol w="1066992"/>
                <a:gridCol w="1066992"/>
                <a:gridCol w="1066992"/>
                <a:gridCol w="1066992"/>
              </a:tblGrid>
              <a:tr h="353980">
                <a:tc>
                  <a:txBody>
                    <a:bodyPr/>
                    <a:lstStyle/>
                    <a:p>
                      <a:r>
                        <a:rPr lang="en-US" altLang="zh-CN" sz="1100" b="1" dirty="0" smtClean="0"/>
                        <a:t>Method</a:t>
                      </a:r>
                      <a:endParaRPr lang="zh-CN" altLang="en-US" sz="1100" b="1" dirty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/>
                        <a:t>VGG16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+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P-W-R</a:t>
                      </a:r>
                      <a:endParaRPr lang="zh-CN" altLang="en-US" sz="1100" b="0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/>
                        <a:t>VGG16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+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WARP</a:t>
                      </a:r>
                      <a:endParaRPr lang="zh-CN" altLang="en-US" sz="1100" b="0" dirty="0" smtClean="0"/>
                    </a:p>
                  </a:txBody>
                  <a:tcPr marL="36000" marR="36000" marT="36000" marB="36000">
                    <a:lnR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/>
                        <a:t>VGG16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+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RPN</a:t>
                      </a:r>
                      <a:endParaRPr lang="zh-CN" altLang="en-US" sz="1100" b="0" dirty="0" smtClean="0"/>
                    </a:p>
                  </a:txBody>
                  <a:tcPr marL="36000" marR="36000" marT="36000" marB="36000">
                    <a:lnL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/>
                        <a:t>ResNet101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+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RPN</a:t>
                      </a:r>
                      <a:endParaRPr lang="zh-CN" altLang="en-US" sz="1100" b="0" dirty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/>
                        <a:t>ResNet152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+</a:t>
                      </a:r>
                      <a:r>
                        <a:rPr lang="zh-CN" altLang="en-US" sz="1100" b="0" baseline="0" dirty="0" smtClean="0"/>
                        <a:t> </a:t>
                      </a:r>
                      <a:r>
                        <a:rPr lang="en-US" altLang="zh-CN" sz="1100" b="0" baseline="0" dirty="0" smtClean="0"/>
                        <a:t>RPN</a:t>
                      </a:r>
                      <a:endParaRPr lang="zh-CN" altLang="en-US" sz="1100" b="0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/>
                        <a:t>DPN92</a:t>
                      </a:r>
                      <a:r>
                        <a:rPr lang="zh-CN" altLang="en-US" sz="1100" b="0" dirty="0" smtClean="0"/>
                        <a:t> </a:t>
                      </a:r>
                      <a:r>
                        <a:rPr lang="en-US" altLang="zh-CN" sz="1100" b="0" dirty="0" smtClean="0"/>
                        <a:t>+</a:t>
                      </a:r>
                      <a:r>
                        <a:rPr lang="zh-CN" altLang="en-US" sz="1100" b="0" dirty="0" smtClean="0"/>
                        <a:t> </a:t>
                      </a:r>
                      <a:r>
                        <a:rPr lang="en-US" altLang="zh-CN" sz="1100" b="0" dirty="0" smtClean="0"/>
                        <a:t>RPN</a:t>
                      </a:r>
                      <a:endParaRPr lang="zh-CN" altLang="en-US" sz="1100" b="0" dirty="0" smtClean="0"/>
                    </a:p>
                  </a:txBody>
                  <a:tcPr marL="36000" marR="36000" marT="36000" marB="36000">
                    <a:lnB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386"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/>
                        <a:t>mAP</a:t>
                      </a:r>
                      <a:endParaRPr lang="zh-CN" altLang="en-US" sz="1100" b="1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latin typeface="+mn-lt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5D2D0"/>
                    </a:solidFill>
                  </a:tcPr>
                </a:tc>
              </a:tr>
              <a:tr h="2503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/>
                        <a:t>rate</a:t>
                      </a:r>
                      <a:endParaRPr lang="zh-CN" altLang="en-US" sz="1100" b="1" dirty="0" smtClean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/>
                        <a:t>8</a:t>
                      </a:r>
                      <a:r>
                        <a:rPr lang="zh-CN" altLang="en-US" sz="1100" b="1" dirty="0" smtClean="0"/>
                        <a:t> </a:t>
                      </a:r>
                      <a:r>
                        <a:rPr lang="en-US" altLang="zh-CN" sz="1100" b="1" dirty="0" smtClean="0"/>
                        <a:t>fps</a:t>
                      </a:r>
                      <a:endParaRPr lang="zh-CN" altLang="en-US" sz="1100" b="1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D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8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R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E9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</a:t>
                      </a:r>
                      <a:r>
                        <a:rPr lang="zh-CN" altLang="en-US" sz="1100" dirty="0" smtClean="0"/>
                        <a:t> </a:t>
                      </a:r>
                      <a:r>
                        <a:rPr lang="en-US" altLang="zh-CN" sz="1100" dirty="0" smtClean="0"/>
                        <a:t>fps</a:t>
                      </a:r>
                      <a:endParaRPr lang="zh-CN" altLang="en-US" sz="1100" dirty="0"/>
                    </a:p>
                  </a:txBody>
                  <a:tcPr marL="36000" marR="36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76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5998616" y="6499190"/>
            <a:ext cx="1890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结果分析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实验结果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035" y="1284791"/>
            <a:ext cx="75647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结果分析</a:t>
            </a:r>
          </a:p>
          <a:p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</a:t>
            </a: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0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1913959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848869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日程安排</a:t>
            </a: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761644" y="6499190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>
                <a:latin typeface="Heiti SC Light" charset="-122"/>
                <a:ea typeface="Heiti SC Light" charset="-122"/>
                <a:cs typeface="Heiti SC Light" charset="-122"/>
              </a:rPr>
              <a:t>     日程安排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407690" y="2146427"/>
            <a:ext cx="5170348" cy="338554"/>
            <a:chOff x="1407688" y="2279160"/>
            <a:chExt cx="5170348" cy="338554"/>
          </a:xfrm>
        </p:grpSpPr>
        <p:sp>
          <p:nvSpPr>
            <p:cNvPr id="5" name="文本框 4"/>
            <p:cNvSpPr txBox="1"/>
            <p:nvPr/>
          </p:nvSpPr>
          <p:spPr>
            <a:xfrm>
              <a:off x="1407688" y="2279160"/>
              <a:ext cx="1670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秋季学期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9-12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20789" y="2279160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文献调研，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图像分类</a:t>
              </a: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算法的学习</a:t>
              </a: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1345173" y="2565111"/>
            <a:ext cx="5643234" cy="338554"/>
            <a:chOff x="1345171" y="2279160"/>
            <a:chExt cx="5643234" cy="338554"/>
          </a:xfrm>
        </p:grpSpPr>
        <p:sp>
          <p:nvSpPr>
            <p:cNvPr id="22" name="文本框 21"/>
            <p:cNvSpPr txBox="1"/>
            <p:nvPr/>
          </p:nvSpPr>
          <p:spPr>
            <a:xfrm>
              <a:off x="1345171" y="2279160"/>
              <a:ext cx="1733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秋季学期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13-16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20789" y="227916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前沿图像分类</a:t>
              </a: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算法的初步搭建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与复现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572799" y="2972915"/>
            <a:ext cx="6642055" cy="584775"/>
            <a:chOff x="1572797" y="2279160"/>
            <a:chExt cx="6642055" cy="584775"/>
          </a:xfrm>
        </p:grpSpPr>
        <p:sp>
          <p:nvSpPr>
            <p:cNvPr id="27" name="文本框 26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1-3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基于深度残差学习模型和双路径网络，完成算法整体搭建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572799" y="3614180"/>
            <a:ext cx="6642055" cy="584775"/>
            <a:chOff x="1572797" y="2279160"/>
            <a:chExt cx="6642055" cy="584775"/>
          </a:xfrm>
        </p:grpSpPr>
        <p:sp>
          <p:nvSpPr>
            <p:cNvPr id="30" name="文本框 29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4-6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在整体模型基础上融合其他网络结构，尝试提高模型在</a:t>
              </a:r>
              <a:r>
                <a:rPr lang="en-US" altLang="zh-CN" sz="1600" dirty="0" err="1">
                  <a:latin typeface="Heiti SC Light" charset="-122"/>
                  <a:ea typeface="Heiti SC Light" charset="-122"/>
                  <a:cs typeface="Heiti SC Light" charset="-122"/>
                </a:rPr>
                <a:t>ImageNet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测试集上的准确率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1572799" y="4244548"/>
            <a:ext cx="6642055" cy="584775"/>
            <a:chOff x="1572797" y="2279160"/>
            <a:chExt cx="6642055" cy="584775"/>
          </a:xfrm>
        </p:grpSpPr>
        <p:sp>
          <p:nvSpPr>
            <p:cNvPr id="33" name="文本框 32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7-8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对算法的稳定性，执行速度，适用性等进行完善与提高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458986" y="4864027"/>
            <a:ext cx="6755868" cy="338554"/>
            <a:chOff x="1458984" y="2279160"/>
            <a:chExt cx="6755868" cy="338554"/>
          </a:xfrm>
        </p:grpSpPr>
        <p:sp>
          <p:nvSpPr>
            <p:cNvPr id="36" name="文本框 35"/>
            <p:cNvSpPr txBox="1"/>
            <p:nvPr/>
          </p:nvSpPr>
          <p:spPr>
            <a:xfrm>
              <a:off x="1458984" y="2279160"/>
              <a:ext cx="1619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9-10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  <a:endParaRPr kumimoji="1" lang="zh-CN" altLang="en-US" sz="16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520789" y="2279160"/>
              <a:ext cx="4694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结合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feature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 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pyramid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 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network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进行实验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cxnSp>
        <p:nvCxnSpPr>
          <p:cNvPr id="9" name="直线箭头连接符 8"/>
          <p:cNvCxnSpPr/>
          <p:nvPr/>
        </p:nvCxnSpPr>
        <p:spPr>
          <a:xfrm flipH="1">
            <a:off x="3303641" y="1871910"/>
            <a:ext cx="3297" cy="428343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268406" y="2259652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9" name="椭圆 38"/>
          <p:cNvSpPr/>
          <p:nvPr/>
        </p:nvSpPr>
        <p:spPr>
          <a:xfrm>
            <a:off x="3268406" y="2684404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2" name="椭圆 41"/>
          <p:cNvSpPr/>
          <p:nvPr/>
        </p:nvSpPr>
        <p:spPr>
          <a:xfrm>
            <a:off x="3266647" y="3742263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030047" y="2146427"/>
            <a:ext cx="2119955" cy="2446773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68406" y="3098063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6" name="椭圆 45"/>
          <p:cNvSpPr/>
          <p:nvPr/>
        </p:nvSpPr>
        <p:spPr>
          <a:xfrm>
            <a:off x="3268405" y="4371699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7" name="矩形 46"/>
          <p:cNvSpPr/>
          <p:nvPr/>
        </p:nvSpPr>
        <p:spPr>
          <a:xfrm>
            <a:off x="3562417" y="2063019"/>
            <a:ext cx="4914368" cy="2766304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48" name="椭圆 47"/>
          <p:cNvSpPr/>
          <p:nvPr/>
        </p:nvSpPr>
        <p:spPr>
          <a:xfrm>
            <a:off x="3268404" y="4992180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50" name="组 49"/>
          <p:cNvGrpSpPr/>
          <p:nvPr/>
        </p:nvGrpSpPr>
        <p:grpSpPr>
          <a:xfrm>
            <a:off x="1470206" y="5277682"/>
            <a:ext cx="6744648" cy="338554"/>
            <a:chOff x="1470204" y="2279160"/>
            <a:chExt cx="6744648" cy="338554"/>
          </a:xfrm>
        </p:grpSpPr>
        <p:sp>
          <p:nvSpPr>
            <p:cNvPr id="51" name="文本框 50"/>
            <p:cNvSpPr txBox="1"/>
            <p:nvPr/>
          </p:nvSpPr>
          <p:spPr>
            <a:xfrm>
              <a:off x="1470204" y="2279160"/>
              <a:ext cx="1608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学期</a:t>
              </a:r>
              <a:r>
                <a:rPr kumimoji="1" lang="en-US" altLang="zh-CN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10-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  周</a:t>
              </a:r>
              <a:endParaRPr kumimoji="1" lang="zh-CN" altLang="en-US" sz="16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520789" y="2279160"/>
              <a:ext cx="4694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整理实验结果，撰写毕业论文，完成答辩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3268404" y="5405838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22420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日程安排</a:t>
            </a: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761644" y="6499190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>
                <a:latin typeface="Heiti SC Light" charset="-122"/>
                <a:ea typeface="Heiti SC Light" charset="-122"/>
                <a:cs typeface="Heiti SC Light" charset="-122"/>
              </a:rPr>
              <a:t>     日程安排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407690" y="2146427"/>
            <a:ext cx="5170348" cy="338554"/>
            <a:chOff x="1407688" y="2279160"/>
            <a:chExt cx="5170348" cy="338554"/>
          </a:xfrm>
        </p:grpSpPr>
        <p:sp>
          <p:nvSpPr>
            <p:cNvPr id="5" name="文本框 4"/>
            <p:cNvSpPr txBox="1"/>
            <p:nvPr/>
          </p:nvSpPr>
          <p:spPr>
            <a:xfrm>
              <a:off x="1407688" y="2279160"/>
              <a:ext cx="1670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秋季学期 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9-12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20789" y="2279160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文献调研，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图像分类</a:t>
              </a: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算法的学习</a:t>
              </a: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1345173" y="2565111"/>
            <a:ext cx="5643234" cy="338554"/>
            <a:chOff x="1345171" y="2279160"/>
            <a:chExt cx="5643234" cy="338554"/>
          </a:xfrm>
        </p:grpSpPr>
        <p:sp>
          <p:nvSpPr>
            <p:cNvPr id="22" name="文本框 21"/>
            <p:cNvSpPr txBox="1"/>
            <p:nvPr/>
          </p:nvSpPr>
          <p:spPr>
            <a:xfrm>
              <a:off x="1345171" y="2279160"/>
              <a:ext cx="1733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秋季学期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13-16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20789" y="227916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前沿图像分类</a:t>
              </a: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算法的初步搭建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与复现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572799" y="2972915"/>
            <a:ext cx="6642055" cy="584775"/>
            <a:chOff x="1572797" y="2279160"/>
            <a:chExt cx="6642055" cy="584775"/>
          </a:xfrm>
        </p:grpSpPr>
        <p:sp>
          <p:nvSpPr>
            <p:cNvPr id="27" name="文本框 26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1-3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基于深度残差学习模型和双路径网络，完成算法整体搭建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572799" y="3614180"/>
            <a:ext cx="6642055" cy="584775"/>
            <a:chOff x="1572797" y="2279160"/>
            <a:chExt cx="6642055" cy="584775"/>
          </a:xfrm>
        </p:grpSpPr>
        <p:sp>
          <p:nvSpPr>
            <p:cNvPr id="30" name="文本框 29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4-6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在整体模型基础上融合其他网络结构，尝试提高模型在</a:t>
              </a:r>
              <a:r>
                <a:rPr lang="en-US" altLang="zh-CN" sz="1600" dirty="0" err="1">
                  <a:latin typeface="Heiti SC Light" charset="-122"/>
                  <a:ea typeface="Heiti SC Light" charset="-122"/>
                  <a:cs typeface="Heiti SC Light" charset="-122"/>
                </a:rPr>
                <a:t>ImageNet</a:t>
              </a: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测试集上的准确率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1572799" y="4244548"/>
            <a:ext cx="6642055" cy="584775"/>
            <a:chOff x="1572797" y="2279160"/>
            <a:chExt cx="6642055" cy="584775"/>
          </a:xfrm>
        </p:grpSpPr>
        <p:sp>
          <p:nvSpPr>
            <p:cNvPr id="33" name="文本框 32"/>
            <p:cNvSpPr txBox="1"/>
            <p:nvPr/>
          </p:nvSpPr>
          <p:spPr>
            <a:xfrm>
              <a:off x="1572797" y="2279160"/>
              <a:ext cx="1505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7-8</a:t>
              </a:r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20789" y="2279160"/>
              <a:ext cx="4694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600" dirty="0">
                  <a:latin typeface="Heiti SC Light" charset="-122"/>
                  <a:ea typeface="Heiti SC Light" charset="-122"/>
                  <a:cs typeface="Heiti SC Light" charset="-122"/>
                </a:rPr>
                <a:t>对算法的稳定性，执行速度，适用性等进行完善与提高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458986" y="4864027"/>
            <a:ext cx="6755868" cy="338554"/>
            <a:chOff x="1458984" y="2279160"/>
            <a:chExt cx="6755868" cy="338554"/>
          </a:xfrm>
        </p:grpSpPr>
        <p:sp>
          <p:nvSpPr>
            <p:cNvPr id="36" name="文本框 35"/>
            <p:cNvSpPr txBox="1"/>
            <p:nvPr/>
          </p:nvSpPr>
          <p:spPr>
            <a:xfrm>
              <a:off x="1458984" y="2279160"/>
              <a:ext cx="1619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春季学期</a:t>
              </a:r>
              <a:r>
                <a:rPr kumimoji="1" lang="en-US" altLang="zh-CN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9-10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周</a:t>
              </a:r>
              <a:endParaRPr kumimoji="1" lang="zh-CN" altLang="en-US" sz="16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520789" y="2279160"/>
              <a:ext cx="4694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结合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feature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 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pyramid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 </a:t>
              </a:r>
              <a:r>
                <a:rPr lang="en-US" altLang="zh-CN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network</a:t>
              </a:r>
              <a:r>
                <a:rPr lang="zh-CN" altLang="en-US" sz="1600" dirty="0" smtClean="0">
                  <a:latin typeface="Heiti SC Light" charset="-122"/>
                  <a:ea typeface="Heiti SC Light" charset="-122"/>
                  <a:cs typeface="Heiti SC Light" charset="-122"/>
                </a:rPr>
                <a:t>进行实验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cxnSp>
        <p:nvCxnSpPr>
          <p:cNvPr id="9" name="直线箭头连接符 8"/>
          <p:cNvCxnSpPr/>
          <p:nvPr/>
        </p:nvCxnSpPr>
        <p:spPr>
          <a:xfrm flipH="1">
            <a:off x="3303641" y="1871910"/>
            <a:ext cx="3297" cy="428343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268406" y="2259652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9" name="椭圆 38"/>
          <p:cNvSpPr/>
          <p:nvPr/>
        </p:nvSpPr>
        <p:spPr>
          <a:xfrm>
            <a:off x="3268406" y="2684404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2" name="椭圆 41"/>
          <p:cNvSpPr/>
          <p:nvPr/>
        </p:nvSpPr>
        <p:spPr>
          <a:xfrm>
            <a:off x="3266647" y="3742263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030047" y="2146427"/>
            <a:ext cx="2119955" cy="2446773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68406" y="3098063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6" name="椭圆 45"/>
          <p:cNvSpPr/>
          <p:nvPr/>
        </p:nvSpPr>
        <p:spPr>
          <a:xfrm>
            <a:off x="3268405" y="4371699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7" name="矩形 46"/>
          <p:cNvSpPr/>
          <p:nvPr/>
        </p:nvSpPr>
        <p:spPr>
          <a:xfrm>
            <a:off x="3562417" y="2063019"/>
            <a:ext cx="4914368" cy="2766304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48" name="椭圆 47"/>
          <p:cNvSpPr/>
          <p:nvPr/>
        </p:nvSpPr>
        <p:spPr>
          <a:xfrm>
            <a:off x="3268404" y="4992180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50" name="组 49"/>
          <p:cNvGrpSpPr/>
          <p:nvPr/>
        </p:nvGrpSpPr>
        <p:grpSpPr>
          <a:xfrm>
            <a:off x="1470206" y="5277682"/>
            <a:ext cx="6744648" cy="338554"/>
            <a:chOff x="1470204" y="2279160"/>
            <a:chExt cx="6744648" cy="338554"/>
          </a:xfrm>
        </p:grpSpPr>
        <p:sp>
          <p:nvSpPr>
            <p:cNvPr id="51" name="文本框 50"/>
            <p:cNvSpPr txBox="1"/>
            <p:nvPr/>
          </p:nvSpPr>
          <p:spPr>
            <a:xfrm>
              <a:off x="1470204" y="2279160"/>
              <a:ext cx="1608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600" b="1" dirty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春季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学期</a:t>
              </a:r>
              <a:r>
                <a:rPr kumimoji="1" lang="en-US" altLang="zh-CN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10-</a:t>
              </a:r>
              <a:r>
                <a:rPr kumimoji="1" lang="zh-CN" altLang="en-US" sz="1600" b="1" dirty="0" smtClean="0">
                  <a:solidFill>
                    <a:srgbClr val="C00000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  周</a:t>
              </a:r>
              <a:endParaRPr kumimoji="1" lang="zh-CN" altLang="en-US" sz="16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520789" y="2279160"/>
              <a:ext cx="4694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latin typeface="Heiti SC Light" charset="-122"/>
                  <a:ea typeface="Heiti SC Light" charset="-122"/>
                  <a:cs typeface="Heiti SC Light" charset="-122"/>
                </a:rPr>
                <a:t>整理实验结果，撰写毕业论文，完成答辩</a:t>
              </a:r>
              <a:endParaRPr lang="zh-CN" altLang="zh-CN" sz="1600" dirty="0"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3268404" y="5405838"/>
            <a:ext cx="70469" cy="788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54" name="云形标注 53"/>
          <p:cNvSpPr/>
          <p:nvPr/>
        </p:nvSpPr>
        <p:spPr>
          <a:xfrm>
            <a:off x="5254599" y="2807227"/>
            <a:ext cx="2111829" cy="974449"/>
          </a:xfrm>
          <a:prstGeom prst="cloudCallout">
            <a:avLst>
              <a:gd name="adj1" fmla="val -58461"/>
              <a:gd name="adj2" fmla="val 63617"/>
            </a:avLst>
          </a:prstGeom>
          <a:solidFill>
            <a:srgbClr val="F5D2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PASCAL</a:t>
            </a:r>
            <a:r>
              <a:rPr kumimoji="1" lang="zh-CN" altLang="en-US" sz="14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VOC</a:t>
            </a:r>
            <a:endParaRPr kumimoji="1" lang="zh-CN" altLang="en-US" sz="1400" dirty="0" smtClean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MSCOCO</a:t>
            </a:r>
            <a:endParaRPr kumimoji="1" lang="zh-CN" altLang="en-US" sz="1400"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3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参考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文献</a:t>
            </a:r>
          </a:p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1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986067" y="64991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参考文献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16" y="2156179"/>
            <a:ext cx="6991079" cy="36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7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参考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文献</a:t>
            </a:r>
          </a:p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2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986067" y="64991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参考文献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16" y="2188552"/>
            <a:ext cx="6991079" cy="31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4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参考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文献</a:t>
            </a:r>
          </a:p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3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986067" y="64991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参考文献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958" y="2194198"/>
            <a:ext cx="7079512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50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4790"/>
            <a:ext cx="7693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参考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文献</a:t>
            </a:r>
          </a:p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4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986067" y="64991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参考文献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958" y="2178757"/>
            <a:ext cx="7079512" cy="35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A_矩形 7"/>
          <p:cNvSpPr/>
          <p:nvPr>
            <p:custDataLst>
              <p:tags r:id="rId1"/>
            </p:custDataLst>
          </p:nvPr>
        </p:nvSpPr>
        <p:spPr>
          <a:xfrm>
            <a:off x="5029200" y="3224953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9" name="PA_矩形 8"/>
          <p:cNvSpPr/>
          <p:nvPr>
            <p:custDataLst>
              <p:tags r:id="rId2"/>
            </p:custDataLst>
          </p:nvPr>
        </p:nvSpPr>
        <p:spPr>
          <a:xfrm>
            <a:off x="5029200" y="2767753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0" name="PA_矩形 13"/>
          <p:cNvSpPr/>
          <p:nvPr>
            <p:custDataLst>
              <p:tags r:id="rId3"/>
            </p:custDataLst>
          </p:nvPr>
        </p:nvSpPr>
        <p:spPr>
          <a:xfrm>
            <a:off x="5486400" y="2767753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1" name="PA_矩形 14"/>
          <p:cNvSpPr/>
          <p:nvPr>
            <p:custDataLst>
              <p:tags r:id="rId4"/>
            </p:custDataLst>
          </p:nvPr>
        </p:nvSpPr>
        <p:spPr>
          <a:xfrm>
            <a:off x="4114800" y="4139353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2" name="PA_矩形 15"/>
          <p:cNvSpPr/>
          <p:nvPr>
            <p:custDataLst>
              <p:tags r:id="rId5"/>
            </p:custDataLst>
          </p:nvPr>
        </p:nvSpPr>
        <p:spPr>
          <a:xfrm>
            <a:off x="4114800" y="3682153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3" name="PA_矩形 16"/>
          <p:cNvSpPr/>
          <p:nvPr>
            <p:custDataLst>
              <p:tags r:id="rId6"/>
            </p:custDataLst>
          </p:nvPr>
        </p:nvSpPr>
        <p:spPr>
          <a:xfrm>
            <a:off x="4114800" y="3224953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4" name="PA_矩形 19"/>
          <p:cNvSpPr/>
          <p:nvPr>
            <p:custDataLst>
              <p:tags r:id="rId7"/>
            </p:custDataLst>
          </p:nvPr>
        </p:nvSpPr>
        <p:spPr>
          <a:xfrm>
            <a:off x="4572000" y="3682153"/>
            <a:ext cx="457200" cy="457200"/>
          </a:xfrm>
          <a:prstGeom prst="rect">
            <a:avLst/>
          </a:prstGeom>
          <a:solidFill>
            <a:srgbClr val="212122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5" name="PA_矩形 20"/>
          <p:cNvSpPr/>
          <p:nvPr>
            <p:custDataLst>
              <p:tags r:id="rId8"/>
            </p:custDataLst>
          </p:nvPr>
        </p:nvSpPr>
        <p:spPr>
          <a:xfrm>
            <a:off x="4572000" y="3224953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6" name="PA_矩形 21"/>
          <p:cNvSpPr/>
          <p:nvPr>
            <p:custDataLst>
              <p:tags r:id="rId9"/>
            </p:custDataLst>
          </p:nvPr>
        </p:nvSpPr>
        <p:spPr>
          <a:xfrm>
            <a:off x="4572000" y="2767753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7" name="PA_矩形 22"/>
          <p:cNvSpPr/>
          <p:nvPr>
            <p:custDataLst>
              <p:tags r:id="rId10"/>
            </p:custDataLst>
          </p:nvPr>
        </p:nvSpPr>
        <p:spPr>
          <a:xfrm>
            <a:off x="3200400" y="4139353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8" name="PA_任意多边形 30"/>
          <p:cNvSpPr/>
          <p:nvPr>
            <p:custDataLst>
              <p:tags r:id="rId11"/>
            </p:custDataLst>
          </p:nvPr>
        </p:nvSpPr>
        <p:spPr>
          <a:xfrm>
            <a:off x="3200400" y="3224953"/>
            <a:ext cx="457200" cy="4572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9" name="PA_矩形 24"/>
          <p:cNvSpPr/>
          <p:nvPr>
            <p:custDataLst>
              <p:tags r:id="rId12"/>
            </p:custDataLst>
          </p:nvPr>
        </p:nvSpPr>
        <p:spPr>
          <a:xfrm>
            <a:off x="3200400" y="3224953"/>
            <a:ext cx="457200" cy="457200"/>
          </a:xfrm>
          <a:prstGeom prst="rect">
            <a:avLst/>
          </a:prstGeom>
          <a:gradFill>
            <a:gsLst>
              <a:gs pos="100000">
                <a:srgbClr val="D32F2F"/>
              </a:gs>
              <a:gs pos="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0" name="PA_矩形 26"/>
          <p:cNvSpPr/>
          <p:nvPr>
            <p:custDataLst>
              <p:tags r:id="rId13"/>
            </p:custDataLst>
          </p:nvPr>
        </p:nvSpPr>
        <p:spPr>
          <a:xfrm>
            <a:off x="3657600" y="4139353"/>
            <a:ext cx="457200" cy="457200"/>
          </a:xfrm>
          <a:prstGeom prst="rect">
            <a:avLst/>
          </a:prstGeom>
          <a:solidFill>
            <a:srgbClr val="72727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1" name="PA_矩形 27"/>
          <p:cNvSpPr/>
          <p:nvPr>
            <p:custDataLst>
              <p:tags r:id="rId14"/>
            </p:custDataLst>
          </p:nvPr>
        </p:nvSpPr>
        <p:spPr>
          <a:xfrm>
            <a:off x="3657600" y="3682153"/>
            <a:ext cx="457200" cy="457200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2" name="PA_矩形 34"/>
          <p:cNvSpPr/>
          <p:nvPr>
            <p:custDataLst>
              <p:tags r:id="rId15"/>
            </p:custDataLst>
          </p:nvPr>
        </p:nvSpPr>
        <p:spPr>
          <a:xfrm>
            <a:off x="5029200" y="2310553"/>
            <a:ext cx="457200" cy="457200"/>
          </a:xfrm>
          <a:prstGeom prst="rect">
            <a:avLst/>
          </a:prstGeom>
          <a:solidFill>
            <a:srgbClr val="D32F2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2" name="矩形 221"/>
          <p:cNvSpPr/>
          <p:nvPr/>
        </p:nvSpPr>
        <p:spPr>
          <a:xfrm>
            <a:off x="0" y="2767755"/>
            <a:ext cx="9144000" cy="132249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3" name="文本框 222"/>
          <p:cNvSpPr txBox="1"/>
          <p:nvPr/>
        </p:nvSpPr>
        <p:spPr>
          <a:xfrm>
            <a:off x="2690202" y="3145306"/>
            <a:ext cx="3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D32F2F"/>
                </a:solidFill>
                <a:latin typeface="Matura MT Script Capitals" charset="0"/>
                <a:ea typeface="Matura MT Script Capitals" charset="0"/>
                <a:cs typeface="Matura MT Script Capitals" charset="0"/>
              </a:rPr>
              <a:t>Thank</a:t>
            </a:r>
            <a:r>
              <a:rPr lang="zh-CN" altLang="en-US" sz="3600" b="1" dirty="0">
                <a:solidFill>
                  <a:srgbClr val="D32F2F"/>
                </a:solidFill>
                <a:latin typeface="Matura MT Script Capitals" charset="0"/>
                <a:ea typeface="Matura MT Script Capitals" charset="0"/>
                <a:cs typeface="Matura MT Script Capitals" charset="0"/>
              </a:rPr>
              <a:t> </a:t>
            </a:r>
            <a:r>
              <a:rPr lang="en-US" altLang="zh-CN" sz="3600" b="1" dirty="0">
                <a:solidFill>
                  <a:srgbClr val="D32F2F"/>
                </a:solidFill>
                <a:latin typeface="Matura MT Script Capitals" charset="0"/>
                <a:ea typeface="Matura MT Script Capitals" charset="0"/>
                <a:cs typeface="Matura MT Script Capitals" charset="0"/>
              </a:rPr>
              <a:t>you!</a:t>
            </a:r>
            <a:endParaRPr lang="zh-CN" altLang="en-US" sz="3600" b="1" dirty="0">
              <a:solidFill>
                <a:srgbClr val="D32F2F"/>
              </a:solidFill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86200" y="13040"/>
            <a:ext cx="5218353" cy="700266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424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5" y="1284792"/>
            <a:ext cx="7878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课题定位</a:t>
            </a: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人工智能飞速发展，计算机视觉的兴起，图像数据量爆炸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图像分类（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Image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Classification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）最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有效管理、理解图像数据的方式</a:t>
            </a: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43501" y="6499190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课题定位     </a:t>
            </a:r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项目背景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84849032"/>
              </p:ext>
            </p:extLst>
          </p:nvPr>
        </p:nvGraphicFramePr>
        <p:xfrm>
          <a:off x="2769894" y="3116849"/>
          <a:ext cx="4140532" cy="2882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虚尾箭头 17"/>
          <p:cNvSpPr/>
          <p:nvPr/>
        </p:nvSpPr>
        <p:spPr>
          <a:xfrm>
            <a:off x="3016332" y="4629574"/>
            <a:ext cx="1000499" cy="583694"/>
          </a:xfrm>
          <a:prstGeom prst="stripedRightArrow">
            <a:avLst>
              <a:gd name="adj1" fmla="val 39473"/>
              <a:gd name="adj2" fmla="val 6052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035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7" y="1285964"/>
            <a:ext cx="7693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课题意义</a:t>
            </a:r>
          </a:p>
          <a:p>
            <a:endParaRPr lang="zh-CN" altLang="en-US" sz="20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作为经典计算机视觉课题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之一</a:t>
            </a:r>
            <a:r>
              <a:rPr lang="zh-CN" altLang="en-US" b="1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图像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分类是很多经典问题的前端问题。</a:t>
            </a: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物体检测（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Object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Detection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）是更精细的图像分类问题</a:t>
            </a: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物体定位（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Object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Localization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）的评价体系中很重要的一点是分类准确程度</a:t>
            </a:r>
          </a:p>
          <a:p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作为最基本的人工智能能力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之一</a:t>
            </a:r>
            <a:r>
              <a:rPr lang="zh-CN" altLang="en-US" b="1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图像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分类是很多人工智能应用必不可少的部分。</a:t>
            </a: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环境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/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物体三维重建（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Scene/Object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Reconstruction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pPr marL="742950" lvl="1" indent="-285750">
              <a:buFont typeface="Wingdings" charset="2"/>
              <a:buChar char="ü"/>
            </a:pP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无人驾驶（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Autonomous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Vehicles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6043501" y="6499190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课题意义     </a:t>
            </a:r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项目背景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19" y="4802713"/>
            <a:ext cx="2187844" cy="151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577" y="4789102"/>
            <a:ext cx="2187844" cy="150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897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5" y="1284792"/>
            <a:ext cx="7878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多标签图像分类研究方法</a:t>
            </a: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多标签（</a:t>
            </a:r>
            <a:r>
              <a:rPr lang="en-US" altLang="zh-CN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Multi-label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） </a:t>
            </a:r>
            <a:r>
              <a:rPr lang="zh-CN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自然</a:t>
            </a:r>
            <a:r>
              <a:rPr lang="zh-CN" altLang="zh-CN" dirty="0">
                <a:latin typeface="Heiti SC Light" charset="-122"/>
                <a:ea typeface="Heiti SC Light" charset="-122"/>
                <a:cs typeface="Heiti SC Light" charset="-122"/>
              </a:rPr>
              <a:t>场景图像的分类并非只是单一类别的图像分类问题，更需要对每一样例图像所从属的多类别进行更全面的分类操作 </a:t>
            </a:r>
            <a:endParaRPr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43501" y="6499190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课题简介     </a:t>
            </a:r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项目背景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514153" y="4771400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单标签</a:t>
            </a:r>
          </a:p>
          <a:p>
            <a:pPr algn="ctr"/>
            <a:r>
              <a:rPr lang="en-US" altLang="zh-CN" sz="1400" dirty="0">
                <a:latin typeface="Heiti SC Light" charset="-122"/>
                <a:ea typeface="Heiti SC Light" charset="-122"/>
                <a:cs typeface="Heiti SC Light" charset="-122"/>
              </a:rPr>
              <a:t>Dog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21083" y="4782977"/>
            <a:ext cx="7986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多标签</a:t>
            </a:r>
          </a:p>
          <a:p>
            <a:pPr algn="ctr"/>
            <a:r>
              <a:rPr lang="en-US" altLang="zh-CN" sz="1400" dirty="0">
                <a:latin typeface="Heiti SC Light" charset="-122"/>
                <a:ea typeface="Heiti SC Light" charset="-122"/>
                <a:cs typeface="Heiti SC Light" charset="-122"/>
              </a:rPr>
              <a:t>Dog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lang="en-US" altLang="zh-CN" sz="1400" dirty="0">
                <a:latin typeface="Heiti SC Light" charset="-122"/>
                <a:ea typeface="Heiti SC Light" charset="-122"/>
                <a:cs typeface="Heiti SC Light" charset="-122"/>
              </a:rPr>
              <a:t>Sheep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ctr"/>
            <a:r>
              <a:rPr lang="en-US" altLang="zh-CN" sz="1400" dirty="0">
                <a:latin typeface="Heiti SC Light" charset="-122"/>
                <a:ea typeface="Heiti SC Light" charset="-122"/>
                <a:cs typeface="Heiti SC Light" charset="-122"/>
              </a:rPr>
              <a:t>People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89422" y="478297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样本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922" y="3184629"/>
            <a:ext cx="2253262" cy="157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071" y="3184627"/>
            <a:ext cx="2264643" cy="155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1423" y="3184627"/>
            <a:ext cx="2268732" cy="155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041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2825" y="1401443"/>
            <a:ext cx="5879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32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项目背景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</a:t>
            </a:r>
            <a:r>
              <a:rPr lang="zh-CN" altLang="en-US" sz="2400" dirty="0" smtClean="0">
                <a:ea typeface="Microsoft YaHei" charset="0"/>
                <a:cs typeface="Microsoft YaHei" charset="0"/>
              </a:rPr>
              <a:t>前人工作</a:t>
            </a:r>
          </a:p>
          <a:p>
            <a:endParaRPr lang="zh-CN" altLang="en-US" sz="2400" dirty="0"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ea typeface="Microsoft YaHei" charset="0"/>
                <a:cs typeface="Microsoft YaHei" charset="0"/>
              </a:rPr>
              <a:t>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算法设计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实验结果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			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ea typeface="Microsoft YaHei" charset="0"/>
                <a:cs typeface="Microsoft YaHei" charset="0"/>
              </a:rPr>
              <a:t>未来工作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 15"/>
          <p:cNvGrpSpPr/>
          <p:nvPr/>
        </p:nvGrpSpPr>
        <p:grpSpPr>
          <a:xfrm flipH="1">
            <a:off x="733835" y="3311890"/>
            <a:ext cx="2743200" cy="2286000"/>
            <a:chOff x="4745620" y="3400871"/>
            <a:chExt cx="2743200" cy="2286000"/>
          </a:xfrm>
        </p:grpSpPr>
        <p:sp>
          <p:nvSpPr>
            <p:cNvPr id="23" name="PA_矩形 7"/>
            <p:cNvSpPr/>
            <p:nvPr>
              <p:custDataLst>
                <p:tags r:id="rId2"/>
              </p:custDataLst>
            </p:nvPr>
          </p:nvSpPr>
          <p:spPr>
            <a:xfrm>
              <a:off x="6574420" y="43152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PA_矩形 8"/>
            <p:cNvSpPr/>
            <p:nvPr>
              <p:custDataLst>
                <p:tags r:id="rId3"/>
              </p:custDataLst>
            </p:nvPr>
          </p:nvSpPr>
          <p:spPr>
            <a:xfrm>
              <a:off x="6574420" y="38580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PA_矩形 13"/>
            <p:cNvSpPr/>
            <p:nvPr>
              <p:custDataLst>
                <p:tags r:id="rId4"/>
              </p:custDataLst>
            </p:nvPr>
          </p:nvSpPr>
          <p:spPr>
            <a:xfrm>
              <a:off x="7031620" y="38580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PA_矩形 14"/>
            <p:cNvSpPr/>
            <p:nvPr>
              <p:custDataLst>
                <p:tags r:id="rId5"/>
              </p:custDataLst>
            </p:nvPr>
          </p:nvSpPr>
          <p:spPr>
            <a:xfrm>
              <a:off x="5660020" y="52296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PA_矩形 15"/>
            <p:cNvSpPr/>
            <p:nvPr>
              <p:custDataLst>
                <p:tags r:id="rId6"/>
              </p:custDataLst>
            </p:nvPr>
          </p:nvSpPr>
          <p:spPr>
            <a:xfrm>
              <a:off x="5660020" y="47724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PA_矩形 16"/>
            <p:cNvSpPr/>
            <p:nvPr>
              <p:custDataLst>
                <p:tags r:id="rId7"/>
              </p:custDataLst>
            </p:nvPr>
          </p:nvSpPr>
          <p:spPr>
            <a:xfrm>
              <a:off x="5660020" y="43152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PA_矩形 19"/>
            <p:cNvSpPr/>
            <p:nvPr>
              <p:custDataLst>
                <p:tags r:id="rId8"/>
              </p:custDataLst>
            </p:nvPr>
          </p:nvSpPr>
          <p:spPr>
            <a:xfrm>
              <a:off x="6117220" y="4772471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PA_矩形 20"/>
            <p:cNvSpPr/>
            <p:nvPr>
              <p:custDataLst>
                <p:tags r:id="rId9"/>
              </p:custDataLst>
            </p:nvPr>
          </p:nvSpPr>
          <p:spPr>
            <a:xfrm>
              <a:off x="6117220" y="43152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PA_矩形 21"/>
            <p:cNvSpPr/>
            <p:nvPr>
              <p:custDataLst>
                <p:tags r:id="rId10"/>
              </p:custDataLst>
            </p:nvPr>
          </p:nvSpPr>
          <p:spPr>
            <a:xfrm>
              <a:off x="6117220" y="38580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PA_矩形 22"/>
            <p:cNvSpPr/>
            <p:nvPr>
              <p:custDataLst>
                <p:tags r:id="rId11"/>
              </p:custDataLst>
            </p:nvPr>
          </p:nvSpPr>
          <p:spPr>
            <a:xfrm>
              <a:off x="4745620" y="52296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PA_任意多边形 30"/>
            <p:cNvSpPr/>
            <p:nvPr>
              <p:custDataLst>
                <p:tags r:id="rId12"/>
              </p:custDataLst>
            </p:nvPr>
          </p:nvSpPr>
          <p:spPr>
            <a:xfrm>
              <a:off x="4745620" y="4315271"/>
              <a:ext cx="457200" cy="457200"/>
            </a:xfrm>
            <a:custGeom>
              <a:avLst/>
              <a:gdLst>
                <a:gd name="connsiteX0" fmla="*/ 0 w 609600"/>
                <a:gd name="connsiteY0" fmla="*/ 0 h 609600"/>
                <a:gd name="connsiteX1" fmla="*/ 609600 w 609600"/>
                <a:gd name="connsiteY1" fmla="*/ 0 h 609600"/>
                <a:gd name="connsiteX2" fmla="*/ 609600 w 609600"/>
                <a:gd name="connsiteY2" fmla="*/ 609600 h 609600"/>
                <a:gd name="connsiteX3" fmla="*/ 0 w 609600"/>
                <a:gd name="connsiteY3" fmla="*/ 609600 h 609600"/>
                <a:gd name="connsiteX4" fmla="*/ 0 w 6096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PA_矩形 24"/>
            <p:cNvSpPr/>
            <p:nvPr>
              <p:custDataLst>
                <p:tags r:id="rId13"/>
              </p:custDataLst>
            </p:nvPr>
          </p:nvSpPr>
          <p:spPr>
            <a:xfrm>
              <a:off x="4745620" y="4315271"/>
              <a:ext cx="457200" cy="457200"/>
            </a:xfrm>
            <a:prstGeom prst="rect">
              <a:avLst/>
            </a:prstGeom>
            <a:gradFill>
              <a:gsLst>
                <a:gs pos="100000">
                  <a:srgbClr val="D32F2F"/>
                </a:gs>
                <a:gs pos="0">
                  <a:srgbClr val="F443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PA_矩形 26"/>
            <p:cNvSpPr/>
            <p:nvPr>
              <p:custDataLst>
                <p:tags r:id="rId14"/>
              </p:custDataLst>
            </p:nvPr>
          </p:nvSpPr>
          <p:spPr>
            <a:xfrm>
              <a:off x="5202820" y="5229671"/>
              <a:ext cx="457200" cy="457200"/>
            </a:xfrm>
            <a:prstGeom prst="rect">
              <a:avLst/>
            </a:prstGeom>
            <a:solidFill>
              <a:srgbClr val="7272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PA_矩形 27"/>
            <p:cNvSpPr/>
            <p:nvPr>
              <p:custDataLst>
                <p:tags r:id="rId15"/>
              </p:custDataLst>
            </p:nvPr>
          </p:nvSpPr>
          <p:spPr>
            <a:xfrm>
              <a:off x="5202820" y="4772471"/>
              <a:ext cx="457200" cy="457200"/>
            </a:xfrm>
            <a:prstGeom prst="rect">
              <a:avLst/>
            </a:prstGeom>
            <a:solidFill>
              <a:srgbClr val="FFFFF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PA_矩形 34"/>
            <p:cNvSpPr/>
            <p:nvPr>
              <p:custDataLst>
                <p:tags r:id="rId16"/>
              </p:custDataLst>
            </p:nvPr>
          </p:nvSpPr>
          <p:spPr>
            <a:xfrm>
              <a:off x="6574420" y="3400871"/>
              <a:ext cx="457200" cy="457200"/>
            </a:xfrm>
            <a:prstGeom prst="rect">
              <a:avLst/>
            </a:prstGeom>
            <a:solidFill>
              <a:srgbClr val="D32F2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矩形 17"/>
          <p:cNvSpPr/>
          <p:nvPr/>
        </p:nvSpPr>
        <p:spPr>
          <a:xfrm>
            <a:off x="871434" y="11860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概览</a:t>
            </a:r>
          </a:p>
        </p:txBody>
      </p:sp>
      <p:grpSp>
        <p:nvGrpSpPr>
          <p:cNvPr id="41" name="组 40"/>
          <p:cNvGrpSpPr/>
          <p:nvPr/>
        </p:nvGrpSpPr>
        <p:grpSpPr>
          <a:xfrm flipH="1">
            <a:off x="6817491" y="0"/>
            <a:ext cx="2326511" cy="1770286"/>
            <a:chOff x="0" y="857250"/>
            <a:chExt cx="2286000" cy="1828800"/>
          </a:xfrm>
        </p:grpSpPr>
        <p:sp>
          <p:nvSpPr>
            <p:cNvPr id="42" name="矩形 41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986064" y="649919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Heiti SC Light" charset="-122"/>
                <a:ea typeface="Heiti SC Light" charset="-122"/>
                <a:cs typeface="Heiti SC Light" charset="-122"/>
              </a:rPr>
              <a:t>概览        </a:t>
            </a:r>
          </a:p>
        </p:txBody>
      </p:sp>
    </p:spTree>
    <p:extLst>
      <p:ext uri="{BB962C8B-B14F-4D97-AF65-F5344CB8AC3E}">
        <p14:creationId xmlns:p14="http://schemas.microsoft.com/office/powerpoint/2010/main" val="1650887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10035" y="1284792"/>
            <a:ext cx="598697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endParaRPr kumimoji="1" lang="zh-CN" altLang="en-US" sz="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kumimoji="1" lang="zh-CN" altLang="en-US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通过</a:t>
            </a: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以 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单标签分类问题的神经网络结构 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为基础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修改网络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损失函数（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实现从单标签图像分类问题到多标签图像分类问题的</a:t>
            </a:r>
            <a:r>
              <a:rPr lang="zh-CN" altLang="en-US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迁移</a:t>
            </a:r>
          </a:p>
        </p:txBody>
      </p: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6035486" y="6499190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Baseline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182" y="1502229"/>
            <a:ext cx="1445443" cy="18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746" y="2267658"/>
            <a:ext cx="1364126" cy="18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598" y="1734832"/>
            <a:ext cx="1443199" cy="18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015" y="2090466"/>
            <a:ext cx="1435593" cy="18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885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0"/>
            <a:ext cx="1597306" cy="1284790"/>
            <a:chOff x="0" y="857250"/>
            <a:chExt cx="2286000" cy="1828800"/>
          </a:xfrm>
        </p:grpSpPr>
        <p:sp>
          <p:nvSpPr>
            <p:cNvPr id="4" name="矩形 3"/>
            <p:cNvSpPr/>
            <p:nvPr/>
          </p:nvSpPr>
          <p:spPr>
            <a:xfrm>
              <a:off x="0" y="857250"/>
              <a:ext cx="457200" cy="457200"/>
            </a:xfrm>
            <a:prstGeom prst="rect">
              <a:avLst/>
            </a:prstGeom>
            <a:solidFill>
              <a:srgbClr val="D32F2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914400" y="857250"/>
              <a:ext cx="457200" cy="457200"/>
            </a:xfrm>
            <a:prstGeom prst="rect">
              <a:avLst/>
            </a:prstGeom>
            <a:solidFill>
              <a:srgbClr val="D32F2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457200" y="1314450"/>
              <a:ext cx="457200" cy="457200"/>
            </a:xfrm>
            <a:prstGeom prst="rect">
              <a:avLst/>
            </a:prstGeom>
            <a:solidFill>
              <a:srgbClr val="F44336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4400" y="1314450"/>
              <a:ext cx="457200" cy="457200"/>
            </a:xfrm>
            <a:prstGeom prst="rect">
              <a:avLst/>
            </a:prstGeom>
            <a:solidFill>
              <a:srgbClr val="727272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71600" y="1314450"/>
              <a:ext cx="457200" cy="457200"/>
            </a:xfrm>
            <a:prstGeom prst="rect">
              <a:avLst/>
            </a:prstGeom>
            <a:solidFill>
              <a:srgbClr val="F44336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771650"/>
              <a:ext cx="457200" cy="457200"/>
            </a:xfrm>
            <a:prstGeom prst="rect">
              <a:avLst/>
            </a:prstGeom>
            <a:solidFill>
              <a:srgbClr val="21212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7200" y="1771650"/>
              <a:ext cx="457200" cy="457200"/>
            </a:xfrm>
            <a:prstGeom prst="rect">
              <a:avLst/>
            </a:prstGeom>
            <a:solidFill>
              <a:srgbClr val="D32F2F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4400" y="1771650"/>
              <a:ext cx="457200" cy="457200"/>
            </a:xfrm>
            <a:prstGeom prst="rect">
              <a:avLst/>
            </a:prstGeom>
            <a:solidFill>
              <a:srgbClr val="727272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28850"/>
              <a:ext cx="457200" cy="457200"/>
            </a:xfrm>
            <a:prstGeom prst="rect">
              <a:avLst/>
            </a:prstGeom>
            <a:solidFill>
              <a:srgbClr val="F44336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828800" y="857250"/>
              <a:ext cx="457200" cy="457200"/>
            </a:xfrm>
            <a:prstGeom prst="rect">
              <a:avLst/>
            </a:prstGeom>
            <a:solidFill>
              <a:srgbClr val="212122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8" name="PA_圆角矩形 37"/>
          <p:cNvSpPr/>
          <p:nvPr>
            <p:custDataLst>
              <p:tags r:id="rId1"/>
            </p:custDataLst>
          </p:nvPr>
        </p:nvSpPr>
        <p:spPr>
          <a:xfrm>
            <a:off x="6921664" y="6502080"/>
            <a:ext cx="2187615" cy="32754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2F2F"/>
              </a:gs>
              <a:gs pos="59000">
                <a:srgbClr val="F443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5636337" y="6499190"/>
            <a:ext cx="2252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    </a:t>
            </a:r>
            <a:r>
              <a:rPr lang="zh-CN" altLang="en-US" sz="1400" dirty="0" smtClean="0">
                <a:latin typeface="Heiti SC Light" charset="-122"/>
                <a:ea typeface="Heiti SC Light" charset="-122"/>
                <a:cs typeface="Heiti SC Light" charset="-122"/>
              </a:rPr>
              <a:t>前人工作</a:t>
            </a:r>
            <a:endParaRPr lang="zh-CN" altLang="en-US" sz="1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8" y="1927187"/>
            <a:ext cx="7339449" cy="406030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10035" y="1284791"/>
            <a:ext cx="560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Loss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Function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for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Multi-label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Classification</a:t>
            </a:r>
            <a:endParaRPr kumimoji="1" lang="zh-CN" altLang="en-US" sz="2000" b="1" dirty="0" smtClean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7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bcd2015e8a8a5bf4216347ccc3cf4f35bfa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10646</TotalTime>
  <Words>2034</Words>
  <Application>Microsoft Macintosh PowerPoint</Application>
  <PresentationFormat>全屏显示(4:3)</PresentationFormat>
  <Paragraphs>712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Adobe 黑体 Std R</vt:lpstr>
      <vt:lpstr>Calibri</vt:lpstr>
      <vt:lpstr>Calibri Light</vt:lpstr>
      <vt:lpstr>Chaparral Pro</vt:lpstr>
      <vt:lpstr>Geneva</vt:lpstr>
      <vt:lpstr>Heiti SC Light</vt:lpstr>
      <vt:lpstr>Helvetica</vt:lpstr>
      <vt:lpstr>Hiragino Sans GB W3</vt:lpstr>
      <vt:lpstr>Matura MT Script Capitals</vt:lpstr>
      <vt:lpstr>Microsoft YaHei</vt:lpstr>
      <vt:lpstr>Wingdings</vt:lpstr>
      <vt:lpstr>等线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青玉案（公子小白）</dc:creator>
  <cp:keywords>www.51pptmoban.com</cp:keywords>
  <cp:lastModifiedBy>Microsoft Office 用户</cp:lastModifiedBy>
  <cp:revision>546</cp:revision>
  <cp:lastPrinted>2018-01-11T06:59:45Z</cp:lastPrinted>
  <dcterms:created xsi:type="dcterms:W3CDTF">2017-02-21T14:44:56Z</dcterms:created>
  <dcterms:modified xsi:type="dcterms:W3CDTF">2018-03-30T13:18:58Z</dcterms:modified>
</cp:coreProperties>
</file>